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2A6BDF-EFE1-4342-9A83-6B4F00A7CE44}">
  <a:tblStyle styleId="{932A6BDF-EFE1-4342-9A83-6B4F00A7CE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sarquicklook.herokuapp.com/voila/render/Fire_Example.ipynb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isarquicklook.herokuapp.com/voila/render/Fire_Example.ipynb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92fde704d_0_6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e92fde704d_0_6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92fde704d_0_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e92fde704d_0_6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92fde704d_0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e92fde704d_0_6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92fde704d_0_6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e92fde704d_0_6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92fde704d_0_6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e92fde704d_0_6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92fde704d_0_6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e92fde704d_0_6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92fde704d_0_6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e92fde704d_0_6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2fde704d_0_6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e92fde704d_0_6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92fde704d_0_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e92fde704d_0_6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92fde704d_0_6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e92fde704d_0_6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92fde704d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92fde704d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92fde704d_0_6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e92fde704d_0_6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92fde704d_0_6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e92fde704d_0_6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92fde704d_0_6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e92fde704d_0_6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92fde704d_0_6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e92fde704d_0_6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92fde704d_0_6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e92fde704d_0_6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Fire Landslides</a:t>
            </a:r>
            <a:endParaRPr/>
          </a:p>
        </p:txBody>
      </p:sp>
      <p:sp>
        <p:nvSpPr>
          <p:cNvPr id="215" name="Google Shape;215;ge92fde704d_0_6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92fde704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92fde704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92fde704d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e92fde704d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e92fde704d_0_3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92fde704d_0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e92fde704d_0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e92fde704d_0_3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92fde704d_0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e92fde704d_0_3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92fde704d_0_3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e92fde704d_0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92fde704d_0_7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e92fde704d_0_7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92fde704d_0_4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92fde704d_0_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92fde704d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e92fde704d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92fde704d_0_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e92fde704d_0_4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92fde704d_0_4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e92fde704d_0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92fde704d_0_4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e92fde704d_0_4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92fde704d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e92fde704d_0_4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92fde704d_0_4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e92fde704d_0_4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92fde704d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e92fde704d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92fde704d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e92fde704d_0_4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92fde704d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e92fde704d_0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92fde704d_0_7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e92fde704d_0_7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e92fde704d_0_7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92fde704d_0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e92fde704d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e92fde704d_0_4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2fde704d_0_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e92fde704d_0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e92fde704d_0_4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92fde704d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e92fde704d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e92fde704d_0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2fde704d_0_4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e92fde704d_0_4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e92fde704d_0_4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92fde704d_0_4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e92fde704d_0_4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92fde704d_0_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e92fde704d_0_4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2fde704d_0_5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e92fde704d_0_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e92fde704d_0_5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92fde704d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e92fde704d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e92fde704d_0_5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92fde704d_0_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e92fde704d_0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92fde704d_0_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e92fde704d_0_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 / another year. The ratio images were created from decibels. In areas of lower HV, decibels are more negative and higher HV backscatter increases. Therefore, if the ratio has a larger value, HV was lower in 2009 or just after the fire. For example, if a burnt pixel was -25 db in 2009 and -5 db in 2014, 5 years later. The ratio would be 5. We expect the HV/HV ratio to increase as the burnt area regenerates after the fire.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station fire extent, would expect the 2010 ratio to </a:t>
            </a:r>
            <a:endParaRPr/>
          </a:p>
        </p:txBody>
      </p:sp>
      <p:sp>
        <p:nvSpPr>
          <p:cNvPr id="379" name="Google Shape;379;ge92fde704d_0_5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92fde704d_0_7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e92fde704d_0_7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e92fde704d_0_7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92fde704d_0_5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e92fde704d_0_5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 / another year. Therefore, if the ratio has a larger value, HV was greater in 2009 or just after the fire. In the station fire extent, would expect the 2010 ratio to </a:t>
            </a:r>
            <a:endParaRPr/>
          </a:p>
        </p:txBody>
      </p:sp>
      <p:sp>
        <p:nvSpPr>
          <p:cNvPr id="386" name="Google Shape;386;ge92fde704d_0_5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92fde704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92fde704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92fde704d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e92fde704d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e92fde704d_0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2fde704d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e92fde704d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e92fde704d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92fde704d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e92fde704d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e92fde704d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e92fde704d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92fde704d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e92fde704d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e92fde704d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92fde704d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e92fde704d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e92fde704d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92fde704d_0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e92fde704d_0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e92fde704d_0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92fde704d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e92fde704d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https://nisarquicklook.herokuapp.com/voila/render/Fire_Example.ipynb</a:t>
            </a:r>
            <a:endParaRPr/>
          </a:p>
        </p:txBody>
      </p:sp>
      <p:sp>
        <p:nvSpPr>
          <p:cNvPr id="454" name="Google Shape;454;ge92fde704d_0_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2fde704d_0_8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e92fde704d_0_8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e92fde704d_0_8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92fde70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92fde70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92fde704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e92fde704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92fde704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e92fde704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e92fde704d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92fde704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e92fde704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e92fde704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e92fde704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e92fde704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https://nisarquicklook.herokuapp.com/voila/render/Fire_Example.ipynb</a:t>
            </a:r>
            <a:endParaRPr/>
          </a:p>
        </p:txBody>
      </p:sp>
      <p:sp>
        <p:nvSpPr>
          <p:cNvPr id="502" name="Google Shape;502;ge92fde704d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92fde704d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e92fde704d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2fde704d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e92fde704d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e92fde704d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92fde704d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e92fde704d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2fde704d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e92fde704d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e92fde704d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92fde704d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e92fde704d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e92fde704d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92fde704d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92fde704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92fde704d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e92fde704d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e92fde704d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92fde704d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e92fde704d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e92fde704d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e92fde704d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ge92fde704d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e92fde704d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92fde704d_0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e92fde704d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e92fde704d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92fde704d_0_6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e92fde704d_0_6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92fde704d_0_6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e92fde704d_0_6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jpl.nasa.gov/nspinto/rgb_fun/blob/development/readme_setup_environment.tx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oogle.com/spreadsheets/d/1maIwaa0ebyg2Kx8cFDtL_JGIoV_pOgXUIyYO_X8LxEY/edit?usp=shar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google.com/spreadsheets/d/1maIwaa0ebyg2Kx8cFDtL_JGIoV_pOgXUIyYO_X8LxEY/edit?usp=sharing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hyperlink" Target="https://uavsar.jpl.nasa.gov/cgi-bin/product.pl?jobName=norway_18709_15091_001_150610_L090_CX_01#data" TargetMode="External"/><Relationship Id="rId11" Type="http://schemas.openxmlformats.org/officeDocument/2006/relationships/hyperlink" Target="https://uavsar.jpl.nasa.gov/cgi-bin/product.pl?jobName=SanAnd_23513_17021_002_170303_L090_CX_01#data" TargetMode="External"/><Relationship Id="rId10" Type="http://schemas.openxmlformats.org/officeDocument/2006/relationships/hyperlink" Target="https://uavsar.jpl.nasa.gov/cgi-bin/product.pl?jobName=SanAnd_23513_16034_006_160325_L090_CX_01#data" TargetMode="External"/><Relationship Id="rId21" Type="http://schemas.openxmlformats.org/officeDocument/2006/relationships/hyperlink" Target="https://docs.google.com/spreadsheets/d/1maIwaa0ebyg2Kx8cFDtL_JGIoV_pOgXUIyYO_X8LxEY/edit?usp=sharing" TargetMode="External"/><Relationship Id="rId13" Type="http://schemas.openxmlformats.org/officeDocument/2006/relationships/hyperlink" Target="https://uavsar.jpl.nasa.gov/cgi-bin/product.pl?jobName=PCanal_31504_10017_010_100206_L090_CX_02#data" TargetMode="External"/><Relationship Id="rId12" Type="http://schemas.openxmlformats.org/officeDocument/2006/relationships/hyperlink" Target="https://uavsar.jpl.nasa.gov/cgi-bin/product.pl?jobName=beaufo_01104_15148_000_151006_L090_CX_03#data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uavsar.jpl.nasa.gov/cgi-bin/product.pl?jobName=SanAnd_08525_14158_003_141023_L090_CX_01#data" TargetMode="External"/><Relationship Id="rId4" Type="http://schemas.openxmlformats.org/officeDocument/2006/relationships/hyperlink" Target="https://uavsar.jpl.nasa.gov/cgi-bin/product.pl?jobName=SanAnd_08525_17122_003_171102_L090_CX_01#data" TargetMode="External"/><Relationship Id="rId9" Type="http://schemas.openxmlformats.org/officeDocument/2006/relationships/hyperlink" Target="https://uavsar.jpl.nasa.gov/cgi-bin/product.pl?jobName=SanAnd_23513_16034-006_17021-002_0343d_s01_L090_01#data" TargetMode="External"/><Relationship Id="rId15" Type="http://schemas.openxmlformats.org/officeDocument/2006/relationships/hyperlink" Target="https://uavsar.jpl.nasa.gov/cgi-bin/product.pl?jobName=peedee_15100_18069_007_180923_L090_CX_01#data" TargetMode="External"/><Relationship Id="rId14" Type="http://schemas.openxmlformats.org/officeDocument/2006/relationships/hyperlink" Target="https://uavsar.jpl.nasa.gov/cgi-bin/product.pl?jobName=peedee_15100_18064_002_180917_L090_CX_01#data" TargetMode="External"/><Relationship Id="rId17" Type="http://schemas.openxmlformats.org/officeDocument/2006/relationships/hyperlink" Target="https://uavsar.jpl.nasa.gov/cgi-bin/product.pl?jobName=SanAnd_26530_17122-002_18001-007_0095d_s01_L090_02" TargetMode="External"/><Relationship Id="rId16" Type="http://schemas.openxmlformats.org/officeDocument/2006/relationships/hyperlink" Target="https://uavsar.jpl.nasa.gov/cgi-bin/product.pl?jobName=peedee_15100_18067-005_18068-005_0002d_s01_L090_01#data" TargetMode="External"/><Relationship Id="rId5" Type="http://schemas.openxmlformats.org/officeDocument/2006/relationships/hyperlink" Target="https://uavsar.jpl.nasa.gov/cgi-bin/product.pl?jobName=SanAnd_26530_17122-002_18001-007_0095d_s01_L090_02" TargetMode="External"/><Relationship Id="rId19" Type="http://schemas.openxmlformats.org/officeDocument/2006/relationships/hyperlink" Target="https://uavsar.jpl.nasa.gov/cgi-bin/product.pl?jobName=norway_18709_15092_001_150610_L090_CX_01#data" TargetMode="External"/><Relationship Id="rId6" Type="http://schemas.openxmlformats.org/officeDocument/2006/relationships/hyperlink" Target="https://uavsar.jpl.nasa.gov/cgi-bin/product.pl?jobName=PeruMd_25602_13050_001_130330_L090_CX_01#data" TargetMode="External"/><Relationship Id="rId18" Type="http://schemas.openxmlformats.org/officeDocument/2006/relationships/hyperlink" Target="https://uavsar.jpl.nasa.gov/cgi-bin/product.pl?jobName=munich_19417_15088_002_150605_L090_CX_01#data" TargetMode="External"/><Relationship Id="rId7" Type="http://schemas.openxmlformats.org/officeDocument/2006/relationships/hyperlink" Target="https://uavsar.jpl.nasa.gov/cgi-bin/product.pl?jobName=PeruMd_25604_14057_001_140501_L090_CX_01#data" TargetMode="External"/><Relationship Id="rId8" Type="http://schemas.openxmlformats.org/officeDocument/2006/relationships/hyperlink" Target="https://uavsar.jpl.nasa.gov/cgi-bin/product.pl?jobName=lngvly_35504_14142_004_141007_L090_CX_01#data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cs.google.com/spreadsheets/d/1maIwaa0ebyg2Kx8cFDtL_JGIoV_pOgXUIyYO_X8LxEY/edit?usp=sharing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docs.google.com/spreadsheets/d/1maIwaa0ebyg2Kx8cFDtL_JGIoV_pOgXUIyYO_X8LxEY/edit?usp=sharing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voila.readthedocs.io/en/stable/deploy.html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ithub.jpl.nasa.gov/nspinto/rgb_fun/tree/master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hyperlink" Target="https://nisarquickloooks.herokuapp.com/voila/render/Flooding/Flood_Example.ipynb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nisarquickloooks.herokuapp.com/voila/render/Flooding/Flood_Example.ipynb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Quicklooks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Accessing Notebooks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Git clone Jupyter Notebooks from the rgb_fun and rgb_quant repos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Follow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readme_setup_environment.txt</a:t>
            </a:r>
            <a:r>
              <a:rPr lang="en"/>
              <a:t>” to download needed python packages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Future sharing – can provide Jupyter Notebook file and link to data download (like ASF Data Recipes)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Google Colab – Jupyter Notebook environment run on the cloud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Meeting Yunling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12 qualitative products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1 semi-finished fire notebook and 3-4 more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Google Colab/Hosting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Color Wheel 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809" y="635878"/>
            <a:ext cx="3892038" cy="42337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4415197" y="1641431"/>
            <a:ext cx="153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HH-VV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(Double Bounce)</a:t>
            </a:r>
            <a:endParaRPr sz="1100"/>
          </a:p>
        </p:txBody>
      </p:sp>
      <p:sp>
        <p:nvSpPr>
          <p:cNvPr id="137" name="Google Shape;137;p25"/>
          <p:cNvSpPr txBox="1"/>
          <p:nvPr/>
        </p:nvSpPr>
        <p:spPr>
          <a:xfrm>
            <a:off x="3623552" y="3571448"/>
            <a:ext cx="948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HV+VH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(Volume Scattering)</a:t>
            </a:r>
            <a:endParaRPr sz="1100"/>
          </a:p>
        </p:txBody>
      </p:sp>
      <p:sp>
        <p:nvSpPr>
          <p:cNvPr id="138" name="Google Shape;138;p25"/>
          <p:cNvSpPr txBox="1"/>
          <p:nvPr/>
        </p:nvSpPr>
        <p:spPr>
          <a:xfrm>
            <a:off x="5754579" y="3520270"/>
            <a:ext cx="948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HH+VV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(Surface Scattering)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/>
          <p:nvPr/>
        </p:nvSpPr>
        <p:spPr>
          <a:xfrm>
            <a:off x="1541259" y="1602278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/>
          <p:nvPr/>
        </p:nvSpPr>
        <p:spPr>
          <a:xfrm>
            <a:off x="1511442" y="1527736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2361238" y="1647005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1526351" y="1520281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2408449" y="2782551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/>
          <p:nvPr/>
        </p:nvSpPr>
        <p:spPr>
          <a:xfrm>
            <a:off x="1466716" y="841936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1"/>
          <p:cNvSpPr/>
          <p:nvPr/>
        </p:nvSpPr>
        <p:spPr>
          <a:xfrm>
            <a:off x="2129806" y="1751780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1"/>
          <p:cNvSpPr/>
          <p:nvPr/>
        </p:nvSpPr>
        <p:spPr>
          <a:xfrm>
            <a:off x="2209803" y="2310235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/>
          <p:nvPr/>
        </p:nvSpPr>
        <p:spPr>
          <a:xfrm>
            <a:off x="4454869" y="1211869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2"/>
          <p:cNvSpPr/>
          <p:nvPr/>
        </p:nvSpPr>
        <p:spPr>
          <a:xfrm>
            <a:off x="2707322" y="1264862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2"/>
          <p:cNvSpPr/>
          <p:nvPr/>
        </p:nvSpPr>
        <p:spPr>
          <a:xfrm>
            <a:off x="1524003" y="1642482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2"/>
          <p:cNvSpPr/>
          <p:nvPr/>
        </p:nvSpPr>
        <p:spPr>
          <a:xfrm>
            <a:off x="2125582" y="1748469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Quicklook Slides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/>
          <p:nvPr/>
        </p:nvSpPr>
        <p:spPr>
          <a:xfrm>
            <a:off x="4296052" y="1038613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3"/>
          <p:cNvSpPr/>
          <p:nvPr/>
        </p:nvSpPr>
        <p:spPr>
          <a:xfrm>
            <a:off x="2125582" y="1842316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/>
          <p:nvPr/>
        </p:nvSpPr>
        <p:spPr>
          <a:xfrm>
            <a:off x="2304830" y="2343317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/>
          <p:nvPr/>
        </p:nvSpPr>
        <p:spPr>
          <a:xfrm>
            <a:off x="1367281" y="650519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/>
          <p:nvPr/>
        </p:nvSpPr>
        <p:spPr>
          <a:xfrm>
            <a:off x="1524219" y="1559545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0" y="463378"/>
            <a:ext cx="9069858" cy="441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/>
          <p:nvPr/>
        </p:nvSpPr>
        <p:spPr>
          <a:xfrm>
            <a:off x="1465385" y="1559545"/>
            <a:ext cx="117300" cy="105900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02/09/21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08" y="0"/>
            <a:ext cx="8630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 txBox="1"/>
          <p:nvPr/>
        </p:nvSpPr>
        <p:spPr>
          <a:xfrm>
            <a:off x="5014913" y="2668191"/>
            <a:ext cx="1725300" cy="2847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/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Thomas Fire Scar</a:t>
            </a:r>
            <a:endParaRPr sz="1100"/>
          </a:p>
        </p:txBody>
      </p:sp>
      <p:sp>
        <p:nvSpPr>
          <p:cNvPr id="231" name="Google Shape;231;p39"/>
          <p:cNvSpPr txBox="1"/>
          <p:nvPr/>
        </p:nvSpPr>
        <p:spPr>
          <a:xfrm>
            <a:off x="1935956" y="4705913"/>
            <a:ext cx="1329000" cy="2847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/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Pacific Ocean</a:t>
            </a:r>
            <a:endParaRPr sz="1100"/>
          </a:p>
        </p:txBody>
      </p:sp>
      <p:sp>
        <p:nvSpPr>
          <p:cNvPr id="232" name="Google Shape;232;p39"/>
          <p:cNvSpPr txBox="1"/>
          <p:nvPr/>
        </p:nvSpPr>
        <p:spPr>
          <a:xfrm>
            <a:off x="1175150" y="3625454"/>
            <a:ext cx="1329000" cy="2847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/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Debris Flows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Google Shape;238;p40"/>
          <p:cNvGraphicFramePr/>
          <p:nvPr/>
        </p:nvGraphicFramePr>
        <p:xfrm>
          <a:off x="269421" y="1772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{932A6BDF-EFE1-4342-9A83-6B4F00A7CE44}</a:tableStyleId>
              </a:tblPr>
              <a:tblGrid>
                <a:gridCol w="306250"/>
                <a:gridCol w="1524125"/>
                <a:gridCol w="2244400"/>
                <a:gridCol w="2244400"/>
              </a:tblGrid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SAR Application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UAVSAR Example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Products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Forest Fire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Tuna Fire in the Verdugo Mountains, Thomas Fire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RGB,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Forest Disturbance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Amazon Gold Mining, Napa Valley Deforestation, Mammoth Tree Die Off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RGB,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Biomass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Station Fire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 (HV/HV different dates or RGB over gradients in vegetation density)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 Ice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Beaufort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Intensity Images VV, HH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Surface Water Extent (delineation of inland water bodies or other calm water)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Panama Canal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RGB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Flooding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Hurricane Florence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RGB,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Landslide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Thomas Fire’s Montecito Debris Flows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Urban Areas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Munich, Quebec, San Diego, New Orleans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RGB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Oil Spill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Gulf Coast, North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Soil Moisture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SMAPVEX Canada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Crop Classification (annual crops)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Central Valley-San Joaquin Time Series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Wetland Extent and Inundationo (Delineation)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Balona Wetland, Marsh Island, Fay Slough Wildlife Area, Sierpe Mangroves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RGB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  <p:sp>
        <p:nvSpPr>
          <p:cNvPr id="239" name="Google Shape;239;p40"/>
          <p:cNvSpPr/>
          <p:nvPr/>
        </p:nvSpPr>
        <p:spPr>
          <a:xfrm>
            <a:off x="269421" y="4573982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https://docs.google.com/spreadsheets/d/1maIwaa0ebyg2Kx8cFDtL_JGIoV_pOgXUIyYO_X8LxEY/edit?usp=sharing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What is UAVSAR Pauli Decomposition?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What processing steps necessary for PolSAR (soil moisture, agriculture)?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Speckle? Multi-Look? Radiometric Calibration? Intensity vs. Power vs. Amplitude?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Geometry corrections necessary?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Forest Fire Extent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Link References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Make Coherence a slideshow? Pre-Fire HV, Post-Fire HV, Coherence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Verdugo Mountains Extent: [-118.3907205 ,34.16709426, -118.19881626,34.27160262]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180146" y="500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Quicklook Interactive Webpages</a:t>
            </a:r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180146" y="942052"/>
            <a:ext cx="87837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application will have a Jupyter Notebook webpage with interactive maps and figures of SAR examples. The webpage will describe how to interpret and view SAR data for that specific application.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included on the webpage: 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Qualitative Browse Variables </a:t>
            </a:r>
            <a:r>
              <a:rPr lang="en" sz="17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(How does the user know there is something in the image related to this purpose *before* they develop/implement any algorithms?)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Wavelength(s)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Products </a:t>
            </a:r>
            <a:r>
              <a:rPr lang="en" sz="17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(polarization, InSAR, coherence, etc.)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Relevant Sensors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to View </a:t>
            </a:r>
            <a:r>
              <a:rPr lang="en" sz="17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(RGB combo/gray scale)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Interpretation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Flooding</a:t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Make Coherence – Possibly add to interactive map?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Otherwise, make own subset/interactive slideshow to highlight coherence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Tiles in Pauli Map are switched around …. Fix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Crop Flooding</a:t>
            </a:r>
            <a:endParaRPr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exec bash (set to bash)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for i in *.grd; do gdal_translate -projwin -79.50 34.042 -79.3507 33.9462 $i $i.tif; done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/>
              <a:t>gdal_translate -projwin -79.50 34.042 -79.3507 33.9462 coherence.tif coherence_subset.tif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Soil Moisture</a:t>
            </a:r>
            <a:endParaRPr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628650" y="1369219"/>
            <a:ext cx="78867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Have Tonzi Ranch VV GRD for 4 dates – even out brightness? Find a better scaling?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For Soil and Flux plots – the website is not too customizable – download data and make new plots with time of UAVSAR acquistions noted on plots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Clip: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for i in *.grd; do gdal_translate -projwin -120.968 38.433 -120.964 38.430 $i $i.tif; done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/>
              <a:t>Tonzi Ranch: 38.4309, -120.9660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Crops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Cut to Stockton subset area [minx, maxx, miny, maxy = ]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Figure 6 extent: -121.5198, -121.3487, 37.8420, 37.9766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How to best show Fig 6 components with Pauli RGB?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HV time series and Fig 3 – preprocessing of HV data? Currently a little dark with the stretching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Crops clip shapefile</a:t>
            </a:r>
            <a:endParaRPr/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628650" y="2571749"/>
            <a:ext cx="7886700" cy="20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ogr2ogr -clipsrc -121.5198 37.94 -121.42 37.878 alfalfa_2010_clip.shp alfalfa_2010_re.shp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ogr2ogr -clipsrc -121.5198 37.94 -121.42 37.878 winterwheat_2010_clip.shp winterwheat_2010_re.shp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rPr lang="en"/>
              <a:t>ogr2ogr -clipsrc -121.5198 37.94 -121.42 37.878 corn_2010_clip.shp corn_2010_re.shp</a:t>
            </a:r>
            <a:endParaRPr/>
          </a:p>
        </p:txBody>
      </p:sp>
      <p:sp>
        <p:nvSpPr>
          <p:cNvPr id="282" name="Google Shape;282;p47"/>
          <p:cNvSpPr txBox="1"/>
          <p:nvPr/>
        </p:nvSpPr>
        <p:spPr>
          <a:xfrm>
            <a:off x="628650" y="1268016"/>
            <a:ext cx="7579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ogr2ogr -f "ESRI Shapefile" alfalfa_2010_re.shp alfalfa_2010.shp -s_srs EPSG:5070 -t_srs EPSG:4326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7"/>
          <p:cNvSpPr txBox="1"/>
          <p:nvPr/>
        </p:nvSpPr>
        <p:spPr>
          <a:xfrm>
            <a:off x="628650" y="1268016"/>
            <a:ext cx="7579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ogr2ogr -f "ESRI Shapefile" alfalfa_2010_re.shp alfalfa_2010.shp -s_srs EPSG:5070 -t_srs EPSG:4326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7"/>
          <p:cNvSpPr txBox="1"/>
          <p:nvPr/>
        </p:nvSpPr>
        <p:spPr>
          <a:xfrm>
            <a:off x="628650" y="1268016"/>
            <a:ext cx="7579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ogr2ogr -f "ESRI Shapefile" alfalfa_2010_re.shp alfalfa_2010.shp -s_srs EPSG:5070 -t_srs EPSG:4326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628650" y="1268016"/>
            <a:ext cx="75795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ogr2ogr -f "ESRI Shapefile" alfalfa_2010_re.shp alfalfa_2010.shp -s_srs EPSG:5070 -t_srs EPSG:4326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ogr2ogr -f "ESRI Shapefile" winterwheat_2010_re.shp winterwheat_2010.shp -s_srs EPSG:5070 -t_srs EPSG:4326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ogr2ogr -f "ESRI Shapefile" corn_2010_re.shp corn_2010.shp -s_srs EPSG:5070 -t_srs EPSG:4326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Crops (smaller subset)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179746" y="1001201"/>
            <a:ext cx="87846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SDelta_23520_10007_002_100114_L090HVHV_CX_01.grd SDelta_23520_100114_HV.tif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SDelta_23520_10025_005_100303_L090HVHV_CX_01.grd SDelta_23520_100303_HV.tif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SDelta_23520_10026_002_100409_L090HVHV_CX_01.grd SDelta_23520_100409_HV.tif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SDelta_23520_10036_002_100510_L090HVHV_CX_01.grd SDelta_23520_100510_HV.tif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SDelta_23520_10051_002_100617_L090HVHV_CX_01.grd SDelta_23520_100617_HV.tif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SDelta_23520_10059_008_100712_L090HVHV_CX_01.grd SDelta_23520_100712_HV.tif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SSDelta_23520_10070_002_100925_L090HVHV_CX_01.grd SDelta_23520_100925_HV.tif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SDelta_23520_10068_002_100810_L090HVHV_CX_01.grd SDelta_23520_100810_HV.tif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SDelta_23520_10075_003_101025_L090HVHV_CX_01.grd SDelta_23520_101025_HV.tif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SDelta_23520_10083_002_101130_L090HVHV_CX_01.grd SDelta_23520_101130_HV.tif -projwin -121.5198 37.94 -121.42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r>
              <a:rPr lang="en"/>
              <a:t>Crops (larger area expanding further North</a:t>
            </a:r>
            <a:endParaRPr/>
          </a:p>
        </p:txBody>
      </p:sp>
      <p:sp>
        <p:nvSpPr>
          <p:cNvPr id="297" name="Google Shape;297;p49"/>
          <p:cNvSpPr txBox="1"/>
          <p:nvPr>
            <p:ph idx="1" type="body"/>
          </p:nvPr>
        </p:nvSpPr>
        <p:spPr>
          <a:xfrm>
            <a:off x="179746" y="1001201"/>
            <a:ext cx="8784600" cy="3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SDelta_23520_10007_002_100114_L090HVHV_CX_01.grd SDelta_23520_100114_HV.tif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SDelta_23520_10025_005_100303_L090HVHV_CX_01.grd SDelta_23520_100303_HV.tif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SDelta_23520_10026_002_100409_L090HVHV_CX_01.grd SDelta_23520_100409_HV.tif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SDelta_23520_10036_002_100510_L090HVHV_CX_01.grd SDelta_23520_100510_HV.tif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SDelta_23520_10051_002_100617_L090HVHV_CX_01.grd SDelta_23520_100617_HV.tif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SDelta_23520_10059_008_100712_L090HVHV_CX_01.grd SDelta_23520_100712_HV.tif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SSDelta_23520_10070_002_100925_L090HVHV_CX_01.grd SDelta_23520_100925_HV.tif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SDelta_23520_10068_002_100810_L090HVHV_CX_01.grd SDelta_23520_100810_HV.tif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SDelta_23520_10075_003_101025_L090HVHV_CX_01.grd SDelta_23520_101025_HV.tif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SDelta_23520_10083_002_101130_L090HVHV_CX_01.grd SDelta_23520_101130_HV.tif -projwin -121.5198 37.9766 -121.42 37.878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Open Water</a:t>
            </a:r>
            <a:endParaRPr/>
          </a:p>
        </p:txBody>
      </p:sp>
      <p:sp>
        <p:nvSpPr>
          <p:cNvPr id="303" name="Google Shape;303;p50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Redo Panama tiles (for transparency) – add markers with different fields – i.e. open water, agricultural fields, inundation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Python clickable graphic? That generates chart of values at different locations?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## Read in Panama Subset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## Histograms and threshold different values to show changes (Fire has a partial thresholding example, may need to speckle filter first)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Open Water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Forest Disturbance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-131445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"/>
              <a:t>Add more text descriptions</a:t>
            </a:r>
            <a:endParaRPr/>
          </a:p>
          <a:p>
            <a:pPr indent="-131445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"/>
              <a:t>Napa Valley Coherence</a:t>
            </a:r>
            <a:endParaRPr/>
          </a:p>
          <a:p>
            <a:pPr indent="-131445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b="1" lang="en"/>
              <a:t>-</a:t>
            </a:r>
            <a:r>
              <a:rPr lang="en"/>
              <a:t>projwin ulx uly lrx lry</a:t>
            </a:r>
            <a:endParaRPr/>
          </a:p>
          <a:p>
            <a:pPr indent="-131445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"/>
              <a:t>gdal_translate SanAnd_23513_16034-006_17021-002_0343d_s01_L090HH_01.cor.grd.tif SanAnd_23513_16034-006_17021-002_0343d_s01_L090HH_01_cropped.cor.grd.tif -projwin -122.413386 38.5436307 -122.2252091 38.405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95943" y="180470"/>
            <a:ext cx="78867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Planned Application Areas</a:t>
            </a:r>
            <a:br>
              <a:rPr lang="en"/>
            </a:br>
            <a:endParaRPr sz="1500"/>
          </a:p>
        </p:txBody>
      </p:sp>
      <p:graphicFrame>
        <p:nvGraphicFramePr>
          <p:cNvPr id="78" name="Google Shape;78;p17"/>
          <p:cNvGraphicFramePr/>
          <p:nvPr/>
        </p:nvGraphicFramePr>
        <p:xfrm>
          <a:off x="195943" y="10715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{932A6BDF-EFE1-4342-9A83-6B4F00A7CE44}</a:tableStyleId>
              </a:tblPr>
              <a:tblGrid>
                <a:gridCol w="4113475"/>
                <a:gridCol w="4638650"/>
              </a:tblGrid>
              <a:tr h="30030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 hMerge="1"/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Biomass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Landslide Scar Mapping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Crop Type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Oil Spill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Deformation of land ice, ridge delineation, surface roughness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Open Water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Flood Area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Sea Ice  (concentration, type, multi-year vs new, floe size)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Flood Change Detection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Soil Moisture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Disturbance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Vegetation Moisture Status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Forest Fire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Volcano Eruption (lava extent, damage mapping, changes in vent)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Land Cover 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Wave height in the marginal ice zone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Oil Spill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32500" lnSpcReduction="10000"/>
          </a:bodyPr>
          <a:lstStyle/>
          <a:p>
            <a:pPr indent="-132238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"/>
              <a:t>Make HH/VV backscatter ratio (what processing should do first?)</a:t>
            </a:r>
            <a:endParaRPr/>
          </a:p>
          <a:p>
            <a:pPr indent="-13223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"/>
              <a:t>Slideshow for Norway with backscatter ratio</a:t>
            </a:r>
            <a:endParaRPr/>
          </a:p>
          <a:p>
            <a:pPr indent="-13223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"/>
              <a:t>Convert to sigma naught or dB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b="1" lang="en"/>
              <a:t>Gulf Coast Oil Spill Line 1: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gulfco_14010_10054_100_100623_L090HHHH_CX_04.grd gulfco_14010_100623_HH.tif -projwin -88.948 29.154 -88.132 28.601</a:t>
            </a:r>
            <a:endParaRPr/>
          </a:p>
          <a:p>
            <a:pPr indent="-889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gulfco_14010_10054_100_100623_L090VVVV_CX_04.grd gulfco_14010_100623_VV.tif -projwin -88.948 29.154 -88.132 28.601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b="1" lang="en"/>
              <a:t>Gulf Coast Oil Spill Line 2: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gulfco_32010_10054_101_100623_L090HHHH_CX_04.grd gulfco_32010_100623_HH.tif -projwin -88.948 29.154 -88.132 28.477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gulfco_32010_10054_101_100623_L090VVVV_CX_04.grd gulfco_32010_100623_VV.tif -projwin -88.948 29.154 -88.132 28.477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Oil Spill (subset further)</a:t>
            </a:r>
            <a:endParaRPr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## Upper oil slick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gulfco_14010_100623_HH.tif gulfco_14010_100623_HH_usubset.tif -projwin -88.743 29.086 -88.581 28.959</a:t>
            </a:r>
            <a:endParaRPr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gulfco_14010_100623_VV.tif gulfco_14010_100623_VV_usubset.tif -projwin -88.743 29.086 -88.581 28.959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## Lower oil slick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gulfco_14010_100623_HH.tif gulfco_14010_100623_HH_lsubset.tif -projwin -88.5093 28.8416 -88.3539 28.6983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gulfco_14010_100623_VV.tif gulfco_14010_100623_VV_lsubset.tif -projwin -88.5093 28.8416 -88.3539 28.6983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Norway Oil Spill</a:t>
            </a:r>
            <a:endParaRPr/>
          </a:p>
        </p:txBody>
      </p:sp>
      <p:sp>
        <p:nvSpPr>
          <p:cNvPr id="336" name="Google Shape;336;p55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b="1" lang="en"/>
              <a:t>Gulf Coast Oil Spill Line 1: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norway_00709_15091_014_150610_L090VVVV_CX_01.grd norway_00709_150610_014_VV.tif -projwin 2.1201 60.0954 2.2745 59.8668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norway_00709_15091_014_150610_L090HHHH_CX_01.grd norway_00709_150610_014_HH.tif -projwin 2.1201 60.0954 2.2745 59.8668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norway_00709_15091_008_150610_L090VVVV_CX_01.grd norway_00709_150610_008_VV.tif -projwin 2.1201 60.0954 2.2745 59.8668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norway_00709_15091_008_150610_L090HHHH_CX_01.grd norway_00709_150610_008_HH.tif -projwin 2.1201 60.0954 2.2745 59.8668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norway_00709_15091_000_150610_L090VVVV_CX_01.grd  norway_00709_150610_000_VV.tif -projwin 2.1201 60.0954 2.2745 59.8668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norway_00709_15091_000_150610_L090HHHH_CX_01.grd  norway_00709_150610_000_HH.tif -projwin 2.1201 60.0954 2.2745 59.8668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norway_00709_15091_000_150610_L090HVHV_CX_01.grd  norway_00709_150610_000_HV.tif -projwin 2.1201 60.0954 2.2745 59.8668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Norway Oil Spill (smaller subset)</a:t>
            </a:r>
            <a:endParaRPr/>
          </a:p>
        </p:txBody>
      </p:sp>
      <p:sp>
        <p:nvSpPr>
          <p:cNvPr id="343" name="Google Shape;343;p56"/>
          <p:cNvSpPr txBox="1"/>
          <p:nvPr>
            <p:ph idx="1" type="body"/>
          </p:nvPr>
        </p:nvSpPr>
        <p:spPr>
          <a:xfrm>
            <a:off x="139304" y="1369219"/>
            <a:ext cx="8787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b="1" lang="en"/>
              <a:t>Gulf Coast Oil Spill Line 1: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for i in *.tif; do gdal_translate -projwin 2.127 60.055 2.271 59.925 $i $i.tif; done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Wetland Inundation </a:t>
            </a:r>
            <a:endParaRPr/>
          </a:p>
        </p:txBody>
      </p:sp>
      <p:sp>
        <p:nvSpPr>
          <p:cNvPr id="349" name="Google Shape;349;p57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Make slideshow from Bonanza Creek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Bonanza Creek Extent [﻿-148.1640, -147.9379, 64.66, 64.7707]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 txBox="1"/>
          <p:nvPr>
            <p:ph type="title"/>
          </p:nvPr>
        </p:nvSpPr>
        <p:spPr>
          <a:xfrm>
            <a:off x="189309" y="134542"/>
            <a:ext cx="78867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br>
              <a:rPr lang="en"/>
            </a:br>
            <a:r>
              <a:rPr lang="en"/>
              <a:t>Biomass Station Fire Subset 08527</a:t>
            </a:r>
            <a:endParaRPr/>
          </a:p>
        </p:txBody>
      </p:sp>
      <p:sp>
        <p:nvSpPr>
          <p:cNvPr id="355" name="Google Shape;355;p58"/>
          <p:cNvSpPr txBox="1"/>
          <p:nvPr>
            <p:ph idx="1" type="body"/>
          </p:nvPr>
        </p:nvSpPr>
        <p:spPr>
          <a:xfrm>
            <a:off x="189309" y="93999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gdal_translate SanAnd_08527_10072_007_101014_L090HHHH_CX_02.grd SanAnd_08527_10072_007_101014_L090HHHH_CX_02.tif -projwin -118.333 34.4618 -118.0558 34.3257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exec bash (set to bash)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/>
              <a:t>for i in *.grd; do gdal_translate -projwin -118.3 34.4618 -118.15 34.34 $i $i.tif; done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r>
              <a:rPr lang="en"/>
              <a:t>Biomass Create Station Fire Subset (larger)</a:t>
            </a:r>
            <a:endParaRPr/>
          </a:p>
        </p:txBody>
      </p:sp>
      <p:sp>
        <p:nvSpPr>
          <p:cNvPr id="362" name="Google Shape;362;p59"/>
          <p:cNvSpPr txBox="1"/>
          <p:nvPr>
            <p:ph idx="1" type="body"/>
          </p:nvPr>
        </p:nvSpPr>
        <p:spPr>
          <a:xfrm>
            <a:off x="490031" y="1268015"/>
            <a:ext cx="78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7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SanAnd_08525_09072_002_090918_L090HVHV_CX_02.grd SanAnd_08525_090918_HVHV.tif -projwin -118.1259 34.3167 -117.9165 34.2000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SanAnd_08525_10072_005_101014_L090HVHV_CX_02.grd SanAnd_08525_101014_HVHV.tif -projwin -118.1259 34.3167 -117.9165 34.2000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SanAnd_08525_12134_001_121115_L090HVHV_CX_01.grd SanAnd_08525_121115_HVHV.tif -projwin -118.1259 34.3167 -117.9165 34.2000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SanAnd_08525_14158_003_141023_L090HVHV_CX_01.grd SanAnd_08525_141023_HVHV.tif -projwin -118.1259 34.3167 -117.9165 34.2000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SanAnd_08525_17122_003_171102_L090HVHV_CX_01.grd SanAnd_08525_171102_HVHV.tif -projwin -118.1259 34.3167 -117.9165 34.2000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SanAnd_08525_18076_003_181011_L090HVHV_CX_01.grd SanAnd_08525_181011_HVHV.tif -projwin -118.1259 34.3167 -117.9165 34.2000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SanAnd_08525_20026_016_200918_L090HVHV_CX_01.grd SanAnd_08525_200918_LHVHV.tif -projwin -118.1259 34.3167 -117.9165 34.2000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Calibri"/>
              <a:buNone/>
            </a:pPr>
            <a:r>
              <a:rPr lang="en"/>
              <a:t>Biomass Create Station Fire Subset (smaller)</a:t>
            </a:r>
            <a:endParaRPr/>
          </a:p>
        </p:txBody>
      </p:sp>
      <p:sp>
        <p:nvSpPr>
          <p:cNvPr id="369" name="Google Shape;369;p60"/>
          <p:cNvSpPr txBox="1"/>
          <p:nvPr>
            <p:ph idx="1" type="body"/>
          </p:nvPr>
        </p:nvSpPr>
        <p:spPr>
          <a:xfrm>
            <a:off x="490031" y="1268015"/>
            <a:ext cx="78867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SanAnd_2020_HV.tif SanAnd_2020_HV_subset.tif -projwin -118.1259 34.29 -117.93 34.2092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SanAnd_2018_HV.tif SanAnd_2018_HV_subset.tif -projwin -118.1259 34.29 -117.93 34.2092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SanAnd_2009_HV.tif SanAnd_2009_HV_subset.tif -projwin -118.1259 34.29 -117.93 34.2092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SanAnd_2010_HV.tif SanAnd_2010_HV_subset.tif -projwin -118.1259 34.29 -117.93 34.2092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SanAnd_2012_HV.tif SanAnd_2012_HV_subset.tif -projwin -118.1259 34.29 -117.93 34.2092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br>
              <a:rPr lang="en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SanAnd_2014_HV.tif SanAnd_2014_HV_subset.tif -projwin -118.1259 34.29 -117.93 34.2092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br>
              <a:rPr lang="en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gdal_translate SanAnd_2017_HV.tif SanAnd_2017_HV_subset.tif -projwin -118.1259 34.29 -117.93 34.2092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Biomass - Convert to decibels</a:t>
            </a:r>
            <a:endParaRPr/>
          </a:p>
        </p:txBody>
      </p:sp>
      <p:sp>
        <p:nvSpPr>
          <p:cNvPr id="375" name="Google Shape;375;p61"/>
          <p:cNvSpPr txBox="1"/>
          <p:nvPr>
            <p:ph idx="1" type="body"/>
          </p:nvPr>
        </p:nvSpPr>
        <p:spPr>
          <a:xfrm>
            <a:off x="628650" y="1268015"/>
            <a:ext cx="7748100" cy="3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3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gdal_calc.py -A SanAnd_2009_HV.tif --outfile=2009_db.tif --calc="10*log10(A)"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gdal_calc.py -A SanAnd_2010_HV.tif --outfile=2010_db.tif --calc="10*log10(A)"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gdal_calc.py -A SanAnd_2017_HV.tif --outfile=2017_db.tif --calc="10*log10(A)"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gdal_calc.py -A SanAnd_2012_HV.tif --outfile=2012_db.tif --calc="10*log10(A)"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gdal_calc.py -A SanAnd_2014_HV.tif --outfile=2014_db.tif --calc="10*log10(A)"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gdal_calc.py -A SanAnd_2018_HV.tif --outfile=2018_db.tif --calc="10*log10(A)"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gdal_calc.py -A SanAnd_2020_HV.tif --outfile=2020_db.tif --calc="10*log10(A)"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type="title"/>
          </p:nvPr>
        </p:nvSpPr>
        <p:spPr>
          <a:xfrm>
            <a:off x="490031" y="17170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Biomass HV/HV ratio</a:t>
            </a:r>
            <a:endParaRPr/>
          </a:p>
        </p:txBody>
      </p:sp>
      <p:sp>
        <p:nvSpPr>
          <p:cNvPr id="382" name="Google Shape;382;p62"/>
          <p:cNvSpPr txBox="1"/>
          <p:nvPr>
            <p:ph idx="1" type="body"/>
          </p:nvPr>
        </p:nvSpPr>
        <p:spPr>
          <a:xfrm>
            <a:off x="490031" y="1635305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5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gdal_calc.py -A 2009_db.tif -B 2010_db.tif --outfile=2009_2010.tif --calc="(A/B)"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-A 2009_db.tif -B 2012_db.tif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2009_2012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-A 2009_db.tif -B 2014_db.tif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2009_2014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-A 2009_db.tif -B 2017_db.tif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2009_2017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</a:t>
            </a:r>
            <a:r>
              <a:rPr b="1" lang="en"/>
              <a:t>-</a:t>
            </a:r>
            <a:r>
              <a:rPr lang="en"/>
              <a:t>A 2009_db.tif -B 2018_db.tif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2009_2018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-A 2009_db.tif -B 2020_db.tif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2009_2020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"(A/B)"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4182035" y="40343"/>
            <a:ext cx="4962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Example Webpage Layout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34925" l="0" r="0" t="0"/>
          <a:stretch/>
        </p:blipFill>
        <p:spPr>
          <a:xfrm>
            <a:off x="991522" y="171451"/>
            <a:ext cx="2802604" cy="160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208" y="1740388"/>
            <a:ext cx="2802605" cy="200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5">
            <a:alphaModFix/>
          </a:blip>
          <a:srcRect b="603" l="3853" r="7962" t="38435"/>
          <a:stretch/>
        </p:blipFill>
        <p:spPr>
          <a:xfrm>
            <a:off x="991522" y="4035979"/>
            <a:ext cx="2684744" cy="1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5">
            <a:alphaModFix/>
          </a:blip>
          <a:srcRect b="81908" l="3853" r="7962" t="-288"/>
          <a:stretch/>
        </p:blipFill>
        <p:spPr>
          <a:xfrm>
            <a:off x="1010638" y="3723335"/>
            <a:ext cx="2684744" cy="31264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4308802" y="632393"/>
            <a:ext cx="2682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the application. Provide links to relevant tutorials and resources.</a:t>
            </a:r>
            <a:endParaRPr sz="1100"/>
          </a:p>
        </p:txBody>
      </p:sp>
      <p:sp>
        <p:nvSpPr>
          <p:cNvPr id="90" name="Google Shape;90;p18"/>
          <p:cNvSpPr txBox="1"/>
          <p:nvPr/>
        </p:nvSpPr>
        <p:spPr>
          <a:xfrm>
            <a:off x="4308802" y="1999301"/>
            <a:ext cx="27042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a SAR example and describe how to interpret and display. This shows an interactive map of UAVSAR acquistions during and post Hurricane Florence flooding.</a:t>
            </a:r>
            <a:endParaRPr sz="1100"/>
          </a:p>
        </p:txBody>
      </p:sp>
      <p:sp>
        <p:nvSpPr>
          <p:cNvPr id="91" name="Google Shape;91;p18"/>
          <p:cNvSpPr txBox="1"/>
          <p:nvPr/>
        </p:nvSpPr>
        <p:spPr>
          <a:xfrm>
            <a:off x="4308802" y="3815964"/>
            <a:ext cx="2802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Elaborate on the  example. For this flooding example, we show a time series slideshow of the RGB images over a subset of the image.</a:t>
            </a:r>
            <a:endParaRPr sz="1100"/>
          </a:p>
        </p:txBody>
      </p:sp>
      <p:cxnSp>
        <p:nvCxnSpPr>
          <p:cNvPr id="92" name="Google Shape;92;p18"/>
          <p:cNvCxnSpPr/>
          <p:nvPr/>
        </p:nvCxnSpPr>
        <p:spPr>
          <a:xfrm>
            <a:off x="0" y="174038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18"/>
          <p:cNvCxnSpPr/>
          <p:nvPr/>
        </p:nvCxnSpPr>
        <p:spPr>
          <a:xfrm flipH="1" rot="10800000">
            <a:off x="0" y="3723420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 txBox="1"/>
          <p:nvPr>
            <p:ph type="title"/>
          </p:nvPr>
        </p:nvSpPr>
        <p:spPr>
          <a:xfrm>
            <a:off x="490031" y="17170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300"/>
              <a:buFont typeface="Calibri"/>
              <a:buNone/>
            </a:pPr>
            <a:r>
              <a:rPr b="1" lang="en">
                <a:solidFill>
                  <a:srgbClr val="FF0000"/>
                </a:solidFill>
              </a:rPr>
              <a:t>OLD </a:t>
            </a:r>
            <a:r>
              <a:rPr lang="en"/>
              <a:t>Biomass HV/HV ratio – should convert to decibels before taking ratio? </a:t>
            </a:r>
            <a:endParaRPr/>
          </a:p>
        </p:txBody>
      </p:sp>
      <p:sp>
        <p:nvSpPr>
          <p:cNvPr id="389" name="Google Shape;389;p63"/>
          <p:cNvSpPr txBox="1"/>
          <p:nvPr>
            <p:ph idx="1" type="body"/>
          </p:nvPr>
        </p:nvSpPr>
        <p:spPr>
          <a:xfrm>
            <a:off x="490031" y="1635305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gdal_calc.py -A SanAnd_2009_HV.tif -B SanAnd_2010_HV.tif --outfile=2009_2010.tif --calc="(A/B)"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</a:t>
            </a:r>
            <a:r>
              <a:rPr b="1" lang="en"/>
              <a:t>-</a:t>
            </a:r>
            <a:r>
              <a:rPr lang="en"/>
              <a:t>A SanAnd_2009_HV.tif </a:t>
            </a:r>
            <a:r>
              <a:rPr b="1" lang="en"/>
              <a:t>-</a:t>
            </a:r>
            <a:r>
              <a:rPr lang="en"/>
              <a:t>B SanAnd_2012_HV.tif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2009_2012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</a:t>
            </a:r>
            <a:r>
              <a:rPr b="1" lang="en"/>
              <a:t>-</a:t>
            </a:r>
            <a:r>
              <a:rPr lang="en"/>
              <a:t>A SanAnd_2009_HV.tif </a:t>
            </a:r>
            <a:r>
              <a:rPr b="1" lang="en"/>
              <a:t>-</a:t>
            </a:r>
            <a:r>
              <a:rPr lang="en"/>
              <a:t>B SanAnd_2014_HV.tif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2009_2014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</a:t>
            </a:r>
            <a:r>
              <a:rPr b="1" lang="en"/>
              <a:t>-</a:t>
            </a:r>
            <a:r>
              <a:rPr lang="en"/>
              <a:t>A SanAnd_2009_HV.tif </a:t>
            </a:r>
            <a:r>
              <a:rPr b="1" lang="en"/>
              <a:t>-</a:t>
            </a:r>
            <a:r>
              <a:rPr lang="en"/>
              <a:t>B SanAnd_2017_HV.tif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2009_2017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</a:t>
            </a:r>
            <a:r>
              <a:rPr b="1" lang="en"/>
              <a:t>-</a:t>
            </a:r>
            <a:r>
              <a:rPr lang="en"/>
              <a:t>A SanAnd_2009_HV.tif </a:t>
            </a:r>
            <a:r>
              <a:rPr b="1" lang="en"/>
              <a:t>-</a:t>
            </a:r>
            <a:r>
              <a:rPr lang="en"/>
              <a:t>B SanAnd_2018_HV.tif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2009_2018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"(A/B)"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/>
              <a:t>gdal_calc</a:t>
            </a:r>
            <a:r>
              <a:rPr b="1" lang="en"/>
              <a:t>.</a:t>
            </a:r>
            <a:r>
              <a:rPr lang="en"/>
              <a:t>py </a:t>
            </a:r>
            <a:r>
              <a:rPr b="1" lang="en"/>
              <a:t>-</a:t>
            </a:r>
            <a:r>
              <a:rPr lang="en"/>
              <a:t>A SanAnd_2009_HV.tif </a:t>
            </a:r>
            <a:r>
              <a:rPr b="1" lang="en"/>
              <a:t>-</a:t>
            </a:r>
            <a:r>
              <a:rPr lang="en"/>
              <a:t>B SanAnd_2020_HV.tif </a:t>
            </a:r>
            <a:r>
              <a:rPr b="1" lang="en"/>
              <a:t>--</a:t>
            </a:r>
            <a:r>
              <a:rPr lang="en"/>
              <a:t>outfile</a:t>
            </a:r>
            <a:r>
              <a:rPr b="1" lang="en"/>
              <a:t>=</a:t>
            </a:r>
            <a:r>
              <a:rPr lang="en"/>
              <a:t>2009_2020</a:t>
            </a:r>
            <a:r>
              <a:rPr b="1" lang="en"/>
              <a:t>.</a:t>
            </a:r>
            <a:r>
              <a:rPr lang="en"/>
              <a:t>tif </a:t>
            </a:r>
            <a:r>
              <a:rPr b="1" lang="en"/>
              <a:t>--</a:t>
            </a:r>
            <a:r>
              <a:rPr lang="en"/>
              <a:t>calc</a:t>
            </a:r>
            <a:r>
              <a:rPr b="1" lang="en"/>
              <a:t>=</a:t>
            </a:r>
            <a:r>
              <a:rPr lang="en"/>
              <a:t>"(A/B)"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01/15/21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>
            <p:ph type="title"/>
          </p:nvPr>
        </p:nvSpPr>
        <p:spPr>
          <a:xfrm>
            <a:off x="171450" y="86066"/>
            <a:ext cx="8343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GitHub Repo: nspinto/rgb_fun/development</a:t>
            </a:r>
            <a:endParaRPr/>
          </a:p>
        </p:txBody>
      </p:sp>
      <p:sp>
        <p:nvSpPr>
          <p:cNvPr id="401" name="Google Shape;401;p65"/>
          <p:cNvSpPr txBox="1"/>
          <p:nvPr>
            <p:ph idx="1" type="body"/>
          </p:nvPr>
        </p:nvSpPr>
        <p:spPr>
          <a:xfrm>
            <a:off x="228600" y="977332"/>
            <a:ext cx="8229600" cy="3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164147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"/>
              <a:t>13 Folders – one for each SAR Application + Template Folder</a:t>
            </a:r>
            <a:endParaRPr/>
          </a:p>
          <a:p>
            <a:pPr indent="-164147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"/>
              <a:t>Template Folder:</a:t>
            </a:r>
            <a:endParaRPr/>
          </a:p>
          <a:p>
            <a:pPr indent="-173355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"/>
              <a:t>Application webpage template</a:t>
            </a:r>
            <a:endParaRPr/>
          </a:p>
          <a:p>
            <a:pPr indent="-173355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"/>
              <a:t>Application python data analysis template</a:t>
            </a:r>
            <a:endParaRPr/>
          </a:p>
          <a:p>
            <a:pPr indent="-164147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●"/>
            </a:pPr>
            <a:r>
              <a:rPr lang="en"/>
              <a:t>In each application folder:</a:t>
            </a:r>
            <a:endParaRPr/>
          </a:p>
          <a:p>
            <a:pPr indent="-173355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"/>
              <a:t>Application.ipynb</a:t>
            </a:r>
            <a:endParaRPr/>
          </a:p>
          <a:p>
            <a:pPr indent="-169862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7142"/>
              <a:buChar char="■"/>
            </a:pPr>
            <a:r>
              <a:rPr lang="en"/>
              <a:t>Will have more thorough written descriptions of products and interpretations</a:t>
            </a:r>
            <a:endParaRPr/>
          </a:p>
          <a:p>
            <a:pPr indent="-169862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7142"/>
              <a:buChar char="■"/>
            </a:pPr>
            <a:r>
              <a:rPr lang="en"/>
              <a:t>Images, Interactive slideshow, interactive map etc.</a:t>
            </a:r>
            <a:endParaRPr/>
          </a:p>
          <a:p>
            <a:pPr indent="-173355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"/>
              <a:t>Application_data.ipynb (can eventually be accessible through binder link)</a:t>
            </a:r>
            <a:endParaRPr/>
          </a:p>
          <a:p>
            <a:pPr indent="-169862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7142"/>
              <a:buChar char="■"/>
            </a:pPr>
            <a:r>
              <a:rPr lang="en"/>
              <a:t>Jupyter Notebook that reads in and creates RGB or other simple data product / analyses</a:t>
            </a:r>
            <a:endParaRPr/>
          </a:p>
          <a:p>
            <a:pPr indent="-173355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"/>
              <a:t>Uavsar_data</a:t>
            </a:r>
            <a:endParaRPr/>
          </a:p>
          <a:p>
            <a:pPr indent="-169862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7142"/>
              <a:buChar char="■"/>
            </a:pPr>
            <a:r>
              <a:rPr lang="en"/>
              <a:t>Contains the cropped UAVSAR geotiffs </a:t>
            </a:r>
            <a:endParaRPr/>
          </a:p>
          <a:p>
            <a:pPr indent="-173355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"/>
              <a:t>Pictures/Pics </a:t>
            </a:r>
            <a:endParaRPr/>
          </a:p>
          <a:p>
            <a:pPr indent="-169862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7142"/>
              <a:buChar char="■"/>
            </a:pPr>
            <a:r>
              <a:rPr lang="en"/>
              <a:t>Relevant pictures for webpage </a:t>
            </a:r>
            <a:endParaRPr/>
          </a:p>
          <a:p>
            <a:pPr indent="-173355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Char char="○"/>
            </a:pPr>
            <a:r>
              <a:rPr lang="en"/>
              <a:t>Tiles folder </a:t>
            </a:r>
            <a:endParaRPr/>
          </a:p>
          <a:p>
            <a:pPr indent="-169862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7142"/>
              <a:buChar char="■"/>
            </a:pPr>
            <a:r>
              <a:rPr lang="en"/>
              <a:t>For webpages’ interactive map, need to generate image tiles. They are stored in these folders.</a:t>
            </a:r>
            <a:endParaRPr/>
          </a:p>
          <a:p>
            <a:pPr indent="-88900" lvl="2" marL="8636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ct val="10714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Google Shape;407;p66"/>
          <p:cNvGraphicFramePr/>
          <p:nvPr/>
        </p:nvGraphicFramePr>
        <p:xfrm>
          <a:off x="269421" y="1772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{932A6BDF-EFE1-4342-9A83-6B4F00A7CE44}</a:tableStyleId>
              </a:tblPr>
              <a:tblGrid>
                <a:gridCol w="306250"/>
                <a:gridCol w="1524125"/>
                <a:gridCol w="2244400"/>
                <a:gridCol w="2244400"/>
              </a:tblGrid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SAR Application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UAVSAR Example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Products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Fire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 Tuna Fire in the Verdugo Mountains, Thomas Fire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RGB,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Disturbance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Amazon Gold Mining, Napa Valley Deforestation, Mammoth Tree Die Off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RGB,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Biomass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Station Fire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 (HV/HV different dates or RGB over gradients in vegetation density)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Sea Ice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Beaufort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Intensity Images VV, HH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Surface Water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Panama Canal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Inundation Temporal Dynamics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Hurricane Florence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RGB,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Landslide Scar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Thomas Fire’s Montecito Debris Flows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Urban Areas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Munich, Quebec, San Diego, New Orleans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RGB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Oil Spill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Gulf Coast, North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Soil Moisture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SMAPVEX Canada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Crop Classification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Central Valley-San Joaquin Time Series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Wetland Delineation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Balona Wetland, Marsh Island, Fay Slough Wildlife Area, Sierpe Mangroves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RGB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  <p:sp>
        <p:nvSpPr>
          <p:cNvPr id="408" name="Google Shape;408;p66"/>
          <p:cNvSpPr/>
          <p:nvPr/>
        </p:nvSpPr>
        <p:spPr>
          <a:xfrm>
            <a:off x="269421" y="4274856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https://docs.google.com/spreadsheets/d/1maIwaa0ebyg2Kx8cFDtL_JGIoV_pOgXUIyYO_X8LxEY/edit?usp=sharing</a:t>
            </a: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/>
          <p:nvPr>
            <p:ph type="title"/>
          </p:nvPr>
        </p:nvSpPr>
        <p:spPr>
          <a:xfrm>
            <a:off x="89807" y="13692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Subset Coordinates</a:t>
            </a:r>
            <a:endParaRPr/>
          </a:p>
        </p:txBody>
      </p:sp>
      <p:graphicFrame>
        <p:nvGraphicFramePr>
          <p:cNvPr id="414" name="Google Shape;414;p67"/>
          <p:cNvGraphicFramePr/>
          <p:nvPr/>
        </p:nvGraphicFramePr>
        <p:xfrm>
          <a:off x="89807" y="5878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{932A6BDF-EFE1-4342-9A83-6B4F00A7CE44}</a:tableStyleId>
              </a:tblPr>
              <a:tblGrid>
                <a:gridCol w="309950"/>
                <a:gridCol w="1648100"/>
                <a:gridCol w="1341300"/>
                <a:gridCol w="4660850"/>
              </a:tblGrid>
              <a:tr h="403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SAR Application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UAVSAR Example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Extent </a:t>
                      </a:r>
                      <a:r>
                        <a:rPr b="1" lang="en" sz="1400"/>
                        <a:t>-</a:t>
                      </a:r>
                      <a:r>
                        <a:rPr lang="en" sz="1400"/>
                        <a:t>projwin ulx uly lrx lry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Fire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 Tuna Fire in the Verdugo Mountains, Thomas Fire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Tuna Fire: -118.3907, 34.2716, -118.1988, 34.1671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Thomas Fire Coherence: (not sure which part of image is best)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-119.6930, 34.5291, -119.4642, 34.3941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Disturbance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Amazon Gold Mining, Napa Valley Deforestation, Mammoth Tree Die Off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Amazon: (Peru_overlap.shp)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Further subset for size: -69.9862, -12.7717, -69.8823, -12.8219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Napa: -122.9069, 38.3360, -122.4451, 38.1726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Napa Coherence: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900" u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9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Mammoth: -119.0947, 37.6823, -118.9565, 37.5862 (mammoth shapefile)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Sea Ice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Beaufort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0" lang="en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Beaufort Subset: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Surface Water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Panama Canal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0" lang="en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Panama Subset: (what part of the image is best?)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0" lang="en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-79.8928, 9.0897, -79.8064, 9.0246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Inundation Temporal Dynamics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Hurricane Florence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0" lang="en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Hurricane Florence Subset: (which part of image is best)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0" lang="en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-79.5524, 34.0554, -79.3462, 33.8931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sz="9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b="0" lang="en" sz="9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Hurricane Florence Coherence Subset: have coherence image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Landslide Scar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Thomas Fire’s Montecito Debris Flows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b="0" i="0" lang="en" sz="9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Thomas Fire: 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420" name="Google Shape;420;p68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Should the files be intensity, dB, complex ….. ?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Google Shape;426;p69"/>
          <p:cNvGraphicFramePr/>
          <p:nvPr/>
        </p:nvGraphicFramePr>
        <p:xfrm>
          <a:off x="130627" y="163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{932A6BDF-EFE1-4342-9A83-6B4F00A7CE44}</a:tableStyleId>
              </a:tblPr>
              <a:tblGrid>
                <a:gridCol w="374575"/>
                <a:gridCol w="1103175"/>
                <a:gridCol w="2041075"/>
                <a:gridCol w="5168000"/>
              </a:tblGrid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SAR Application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UAVSAR Example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UAVSAR Downloaded?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Fire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 Tuna Fire in the Verdugo Mountains, Thomas Fire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 Image: </a:t>
                      </a:r>
                      <a:r>
                        <a:rPr b="0" i="0" lang="en" sz="700" u="sng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https://uavsar.jpl.nasa.gov/cgi-bin/product.pl?jobName=SanAnd_08525_14158_003_141023_L090_CX_01#data</a:t>
                      </a:r>
                      <a:endParaRPr b="0" i="0" sz="700" u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2017 Image: </a:t>
                      </a:r>
                      <a:r>
                        <a:rPr b="0" i="0" lang="en" sz="700" u="sng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https://uavsar.jpl.nasa.gov/cgi-bin/product.pl?jobName=SanAnd_08525_17122_003_171102_L090_CX_01#data</a:t>
                      </a:r>
                      <a:endParaRPr b="0" i="0" sz="700" u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Thomas Coherence:  </a:t>
                      </a:r>
                      <a:r>
                        <a:rPr b="0" i="0" lang="en" sz="700" u="sng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https://uavsar.jpl.nasa.gov/cgi-bin/product.pl?jobName=SanAnd_26530_17122-002_18001-007_0095d_s01_L090_02</a:t>
                      </a:r>
                      <a:endParaRPr b="0" i="0" sz="700" u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Disturbance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Amazon Gold Mining, Napa Valley Deforestation, Mammoth Tree Die Off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Amazon </a:t>
                      </a: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2013: </a:t>
                      </a:r>
                      <a:r>
                        <a:rPr b="0" i="0" lang="en" sz="700" u="sng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https://uavsar.jpl.nasa.gov/cgi-bin/product.pl?jobName=PeruMd_25602_13050_001_130330_L090_CX_01#data</a:t>
                      </a:r>
                      <a:endParaRPr b="0" i="0" sz="700" u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Amazon 2014: </a:t>
                      </a:r>
                      <a:r>
                        <a:rPr b="0" i="0" lang="en" sz="700" u="sng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https://uavsar.jpl.nasa.gov/cgi-bin/product.pl?jobName=PeruMd_25604_14057_001_140501_L090_CX_01#data</a:t>
                      </a:r>
                      <a:endParaRPr b="0" i="0" sz="700" u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Mammoth: </a:t>
                      </a:r>
                      <a:r>
                        <a:rPr b="0" i="0" lang="en" sz="700" u="sng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https://uavsar.jpl.nasa.gov/cgi-bin/product.pl?jobName=lngvly_35504_14142_004_141007_L090_CX_01#data</a:t>
                      </a:r>
                      <a:endParaRPr b="0" i="0" sz="700" u="sng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Napa Coherence: </a:t>
                      </a:r>
                      <a:r>
                        <a:rPr b="0" i="0" lang="en" sz="700" u="sng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https://uavsar.jpl.nasa.gov/cgi-bin/product.pl?jobName=SanAnd_23513_16034-006_17021-002_0343d_s01_L090_01#data</a:t>
                      </a:r>
                      <a:endParaRPr b="0" i="0" sz="700" u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Napa March 2016: </a:t>
                      </a:r>
                      <a:r>
                        <a:rPr b="0" i="0" lang="en" sz="700" u="sng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https://uavsar.jpl.nasa.gov/cgi-bin/product.pl?jobName=SanAnd_23513_16034_006_160325_L090_CX_01#data</a:t>
                      </a:r>
                      <a:endParaRPr b="0" i="0" sz="700" u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Napa March 2017: </a:t>
                      </a:r>
                      <a:r>
                        <a:rPr b="0" i="0" lang="en" sz="700" u="sng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https://uavsar.jpl.nasa.gov/cgi-bin/product.pl?jobName=SanAnd_23513_17021_002_170303_L090_CX_01#data</a:t>
                      </a:r>
                      <a:endParaRPr b="0" i="0" sz="700" u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Biomass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Station Fire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00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Sea Ice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Beaufort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" sz="700" u="sng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https://uavsar.jpl.nasa.gov/cgi-bin/product.pl?jobName=beaufo_01104_15148_000_151006_L090_CX_03#data</a:t>
                      </a: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(VV and HH)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Surface Water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Panama Canal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Panama: </a:t>
                      </a:r>
                      <a:r>
                        <a:rPr b="0" i="0" lang="en" sz="700" u="sng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https://uavsar.jpl.nasa.gov/cgi-bin/product.pl?jobName=PCanal_31504_10017_010_100206_L090_CX_02#data</a:t>
                      </a:r>
                      <a:endParaRPr b="0" sz="70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Inundation Temporal Dynamics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Hurricane Florence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Sept 17: </a:t>
                      </a:r>
                      <a:r>
                        <a:rPr b="0" lang="en" sz="700" u="sng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https://uavsar.jpl.nasa.gov/cgi-bin/product.pl?jobName=peedee_15100_18064_002_180917_L090_CX_01#data</a:t>
                      </a: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Sept 23: </a:t>
                      </a:r>
                      <a:r>
                        <a:rPr b="0" lang="en" sz="700" u="sng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https://uavsar.jpl.nasa.gov/cgi-bin/product.pl?jobName=peedee_15100_18069_007_180923_L090_CX_01#data</a:t>
                      </a: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Coherence: </a:t>
                      </a:r>
                      <a:r>
                        <a:rPr b="0" lang="en" sz="700" u="sng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https://uavsar.jpl.nasa.gov/cgi-bin/product.pl?jobName=peedee_15100_18067-005_18068-005_0002d_s01_L090_01#data</a:t>
                      </a:r>
                      <a:r>
                        <a:rPr b="0" lang="en" sz="7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Landslide Scar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Thomas Fire’s Montecito Debris Flows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Calibri"/>
                        <a:buNone/>
                      </a:pP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Thomas Coherence:  </a:t>
                      </a:r>
                      <a:r>
                        <a:rPr b="0" i="0" lang="en" sz="700" u="sng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https://uavsar.jpl.nasa.gov/cgi-bin/product.pl?jobName=SanAnd_26530_17122-002_18001-007_0095d_s01_L090_02</a:t>
                      </a:r>
                      <a:endParaRPr b="0" i="0" sz="700" u="none" strike="noStrike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Urban Areas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Munich, Quebec, San Diego, New Orleans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" sz="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Munich: </a:t>
                      </a:r>
                      <a:r>
                        <a:rPr b="0" lang="en" sz="700" u="sng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1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https://uavsar.jpl.nasa.gov/cgi-bin/product.pl?jobName=munich_19417_15088_002_150605_L090_CX_01#data</a:t>
                      </a:r>
                      <a:endParaRPr b="0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b="0" lang="en" sz="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San Diego </a:t>
                      </a: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SanAnd_08503</a:t>
                      </a: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(many collections); </a:t>
                      </a:r>
                      <a:r>
                        <a:rPr b="0" i="0" lang="en" sz="700" u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Orleans gulfco_09010 (many collections)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Oil Spill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Gulf Coast, North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North Sea - lots of lines from different angles and repeats over 1-2 days. Norway_18709 (most amount of takes)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700" u="sng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1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https://uavsar.jpl.nasa.gov/cgi-bin/product.pl?jobName=norway_18709_15092_001_150610_L090_CX_01#data</a:t>
                      </a:r>
                      <a:endParaRPr b="0" sz="7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700" u="sng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2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https://uavsar.jpl.nasa.gov/cgi-bin/product.pl?jobName=norway_18709_15091_001_150610_L090_CX_01#data</a:t>
                      </a:r>
                      <a:r>
                        <a:rPr b="0" lang="en" sz="7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Soil Moisture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SMAPVEX Canada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00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Crop Classification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Central Valley-San Joaquin Time Series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9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Wetland Delineation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Balona Wetland, Marsh Island, Fay Slough Wildlife Area, Sierpe Mangroves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  <p:sp>
        <p:nvSpPr>
          <p:cNvPr id="427" name="Google Shape;427;p69"/>
          <p:cNvSpPr/>
          <p:nvPr/>
        </p:nvSpPr>
        <p:spPr>
          <a:xfrm>
            <a:off x="130627" y="4696216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https://docs.google.com/spreadsheets/d/1maIwaa0ebyg2Kx8cFDtL_JGIoV_pOgXUIyYO_X8LxEY/edit?usp=sharing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428" name="Google Shape;428;p69"/>
          <p:cNvSpPr txBox="1"/>
          <p:nvPr/>
        </p:nvSpPr>
        <p:spPr>
          <a:xfrm>
            <a:off x="4914900" y="4451002"/>
            <a:ext cx="2555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Draft Complete – Needs Review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Need Some Help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Need More Help </a:t>
            </a:r>
            <a:endParaRPr sz="11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4" name="Google Shape;434;p70"/>
          <p:cNvGraphicFramePr/>
          <p:nvPr/>
        </p:nvGraphicFramePr>
        <p:xfrm>
          <a:off x="269421" y="1772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{932A6BDF-EFE1-4342-9A83-6B4F00A7CE44}</a:tableStyleId>
              </a:tblPr>
              <a:tblGrid>
                <a:gridCol w="306250"/>
                <a:gridCol w="1524125"/>
                <a:gridCol w="2244400"/>
                <a:gridCol w="2244400"/>
              </a:tblGrid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SAR Application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UAVSAR Example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Help 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Fire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 Tuna Fire in the Verdugo Mountains, Thomas Fire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RGB,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Disturbance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Amazon Gold Mining, Napa Valley Deforestation, Mammoth Tree Die Off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RGB,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Biomass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Station Fire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 (HV/HV different dates or RGB over gradients in vegetation density)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Sea Ice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Beaufort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Intensity Images VV, HH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Surface Water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Panama Canal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Inundation Temporal Dynamics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Hurricane Florence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RGB,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Landslide Scar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Thomas Fire’s Montecito Debris Flows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Urban Areas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Munich, Quebec, San Diego, New Orleans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Oil Spill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Gulf Coast, North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Soil Moisture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SMAPVEX Canada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Crop Classification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Central Valley-San Joaquin Time Series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What product?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Wetland Delineation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Balona Wetland, Marsh Island, Fay Slough Wildlife Area, Sierpe Mangroves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RGB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  <p:sp>
        <p:nvSpPr>
          <p:cNvPr id="435" name="Google Shape;435;p70"/>
          <p:cNvSpPr/>
          <p:nvPr/>
        </p:nvSpPr>
        <p:spPr>
          <a:xfrm>
            <a:off x="269421" y="4274856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https://docs.google.com/spreadsheets/d/1maIwaa0ebyg2Kx8cFDtL_JGIoV_pOgXUIyYO_X8LxEY/edit?usp=sharing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436" name="Google Shape;436;p70"/>
          <p:cNvSpPr txBox="1"/>
          <p:nvPr/>
        </p:nvSpPr>
        <p:spPr>
          <a:xfrm>
            <a:off x="6588578" y="177233"/>
            <a:ext cx="2555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Draft Complete – Needs Review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Need Some Help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Need More Help </a:t>
            </a:r>
            <a:endParaRPr sz="11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63" y="0"/>
            <a:ext cx="508130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1"/>
          <p:cNvSpPr txBox="1"/>
          <p:nvPr>
            <p:ph type="title"/>
          </p:nvPr>
        </p:nvSpPr>
        <p:spPr>
          <a:xfrm>
            <a:off x="5276399" y="40343"/>
            <a:ext cx="4962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Template Layout</a:t>
            </a:r>
            <a:endParaRPr/>
          </a:p>
        </p:txBody>
      </p:sp>
      <p:sp>
        <p:nvSpPr>
          <p:cNvPr id="444" name="Google Shape;444;p71"/>
          <p:cNvSpPr txBox="1"/>
          <p:nvPr/>
        </p:nvSpPr>
        <p:spPr>
          <a:xfrm>
            <a:off x="5381549" y="626694"/>
            <a:ext cx="2682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the application. </a:t>
            </a:r>
            <a:endParaRPr sz="1100"/>
          </a:p>
        </p:txBody>
      </p:sp>
      <p:sp>
        <p:nvSpPr>
          <p:cNvPr id="445" name="Google Shape;445;p71"/>
          <p:cNvSpPr txBox="1"/>
          <p:nvPr/>
        </p:nvSpPr>
        <p:spPr>
          <a:xfrm>
            <a:off x="5381549" y="1598644"/>
            <a:ext cx="35193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a SAR example and describe how to interpret and display. Here I can include different code cells to fill in depending on desired visualization.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Visualizations could include: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maps/graphs, histograms, etc. of different data products</a:t>
            </a:r>
            <a:endParaRPr sz="1100"/>
          </a:p>
        </p:txBody>
      </p:sp>
      <p:sp>
        <p:nvSpPr>
          <p:cNvPr id="446" name="Google Shape;446;p71"/>
          <p:cNvSpPr txBox="1"/>
          <p:nvPr/>
        </p:nvSpPr>
        <p:spPr>
          <a:xfrm>
            <a:off x="5375827" y="3152707"/>
            <a:ext cx="3751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another example or elaborate on another method/visualization</a:t>
            </a:r>
            <a:endParaRPr sz="1100"/>
          </a:p>
        </p:txBody>
      </p:sp>
      <p:cxnSp>
        <p:nvCxnSpPr>
          <p:cNvPr id="447" name="Google Shape;447;p71"/>
          <p:cNvCxnSpPr/>
          <p:nvPr/>
        </p:nvCxnSpPr>
        <p:spPr>
          <a:xfrm>
            <a:off x="0" y="152151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8" name="Google Shape;448;p71"/>
          <p:cNvCxnSpPr/>
          <p:nvPr/>
        </p:nvCxnSpPr>
        <p:spPr>
          <a:xfrm flipH="1" rot="10800000">
            <a:off x="0" y="3117871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1"/>
          <p:cNvCxnSpPr/>
          <p:nvPr/>
        </p:nvCxnSpPr>
        <p:spPr>
          <a:xfrm flipH="1" rot="10800000">
            <a:off x="34163" y="3567303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0" name="Google Shape;450;p71"/>
          <p:cNvSpPr txBox="1"/>
          <p:nvPr/>
        </p:nvSpPr>
        <p:spPr>
          <a:xfrm>
            <a:off x="5403166" y="3664804"/>
            <a:ext cx="338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4: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links to relevant tutorials and resources. List references.</a:t>
            </a:r>
            <a:endParaRPr sz="11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/>
          <p:cNvSpPr txBox="1"/>
          <p:nvPr>
            <p:ph type="title"/>
          </p:nvPr>
        </p:nvSpPr>
        <p:spPr>
          <a:xfrm>
            <a:off x="4182035" y="40343"/>
            <a:ext cx="4962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Example Layout</a:t>
            </a:r>
            <a:endParaRPr/>
          </a:p>
        </p:txBody>
      </p:sp>
      <p:pic>
        <p:nvPicPr>
          <p:cNvPr id="457" name="Google Shape;457;p72"/>
          <p:cNvPicPr preferRelativeResize="0"/>
          <p:nvPr/>
        </p:nvPicPr>
        <p:blipFill rotWithShape="1">
          <a:blip r:embed="rId3">
            <a:alphaModFix/>
          </a:blip>
          <a:srcRect b="34925" l="0" r="0" t="0"/>
          <a:stretch/>
        </p:blipFill>
        <p:spPr>
          <a:xfrm>
            <a:off x="991522" y="171451"/>
            <a:ext cx="2802604" cy="160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208" y="1740388"/>
            <a:ext cx="2802605" cy="200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2"/>
          <p:cNvPicPr preferRelativeResize="0"/>
          <p:nvPr/>
        </p:nvPicPr>
        <p:blipFill rotWithShape="1">
          <a:blip r:embed="rId5">
            <a:alphaModFix/>
          </a:blip>
          <a:srcRect b="603" l="3853" r="7962" t="38435"/>
          <a:stretch/>
        </p:blipFill>
        <p:spPr>
          <a:xfrm>
            <a:off x="991522" y="4035979"/>
            <a:ext cx="2684744" cy="1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2"/>
          <p:cNvPicPr preferRelativeResize="0"/>
          <p:nvPr/>
        </p:nvPicPr>
        <p:blipFill rotWithShape="1">
          <a:blip r:embed="rId5">
            <a:alphaModFix/>
          </a:blip>
          <a:srcRect b="81908" l="3853" r="7962" t="-288"/>
          <a:stretch/>
        </p:blipFill>
        <p:spPr>
          <a:xfrm>
            <a:off x="1010638" y="3723335"/>
            <a:ext cx="2684744" cy="312643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2"/>
          <p:cNvSpPr txBox="1"/>
          <p:nvPr/>
        </p:nvSpPr>
        <p:spPr>
          <a:xfrm>
            <a:off x="4308802" y="632393"/>
            <a:ext cx="2682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the application. Provide links to relevant tutorials and resources.</a:t>
            </a:r>
            <a:endParaRPr sz="1100"/>
          </a:p>
        </p:txBody>
      </p:sp>
      <p:sp>
        <p:nvSpPr>
          <p:cNvPr id="462" name="Google Shape;462;p72"/>
          <p:cNvSpPr txBox="1"/>
          <p:nvPr/>
        </p:nvSpPr>
        <p:spPr>
          <a:xfrm>
            <a:off x="4308802" y="1999301"/>
            <a:ext cx="27042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a SAR example and describe how to interpret and display. This shows an interactive map of UAVSAR </a:t>
            </a:r>
            <a:r>
              <a:rPr lang="en">
                <a:solidFill>
                  <a:schemeClr val="dk1"/>
                </a:solidFill>
              </a:rPr>
              <a:t>acquisitions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during and post Hurricane Florence flooding.</a:t>
            </a:r>
            <a:endParaRPr sz="1100"/>
          </a:p>
        </p:txBody>
      </p:sp>
      <p:sp>
        <p:nvSpPr>
          <p:cNvPr id="463" name="Google Shape;463;p72"/>
          <p:cNvSpPr txBox="1"/>
          <p:nvPr/>
        </p:nvSpPr>
        <p:spPr>
          <a:xfrm>
            <a:off x="4308802" y="3815964"/>
            <a:ext cx="2802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Elaborate on the  example. For this flooding example, a time series slideshow of the RGB images over a subset of the image.</a:t>
            </a:r>
            <a:endParaRPr sz="1100"/>
          </a:p>
        </p:txBody>
      </p:sp>
      <p:cxnSp>
        <p:nvCxnSpPr>
          <p:cNvPr id="464" name="Google Shape;464;p72"/>
          <p:cNvCxnSpPr/>
          <p:nvPr/>
        </p:nvCxnSpPr>
        <p:spPr>
          <a:xfrm>
            <a:off x="0" y="174038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5" name="Google Shape;465;p72"/>
          <p:cNvCxnSpPr/>
          <p:nvPr/>
        </p:nvCxnSpPr>
        <p:spPr>
          <a:xfrm flipH="1" rot="10800000">
            <a:off x="0" y="3723420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3679224" y="2373269"/>
            <a:ext cx="410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1100"/>
          </a:p>
        </p:txBody>
      </p:sp>
      <p:pic>
        <p:nvPicPr>
          <p:cNvPr descr="NISAR_screen_less.mov" id="100" name="Google Shape;100;p19"/>
          <p:cNvPicPr preferRelativeResize="0"/>
          <p:nvPr/>
        </p:nvPicPr>
        <p:blipFill rotWithShape="1">
          <a:blip r:embed="rId3">
            <a:alphaModFix/>
          </a:blip>
          <a:srcRect b="4685" l="0" r="0" t="2342"/>
          <a:stretch/>
        </p:blipFill>
        <p:spPr>
          <a:xfrm>
            <a:off x="457200" y="240957"/>
            <a:ext cx="8229600" cy="47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10/28/20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"/>
          <p:cNvSpPr txBox="1"/>
          <p:nvPr>
            <p:ph type="title"/>
          </p:nvPr>
        </p:nvSpPr>
        <p:spPr>
          <a:xfrm>
            <a:off x="180146" y="500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Quicklook Interactive Webpages</a:t>
            </a:r>
            <a:endParaRPr/>
          </a:p>
        </p:txBody>
      </p:sp>
      <p:sp>
        <p:nvSpPr>
          <p:cNvPr id="476" name="Google Shape;476;p74"/>
          <p:cNvSpPr txBox="1"/>
          <p:nvPr/>
        </p:nvSpPr>
        <p:spPr>
          <a:xfrm>
            <a:off x="180146" y="942052"/>
            <a:ext cx="87837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science application would have a webpage with interactive maps and figures of SAR examples and some analysis with the data. The webpage will describe how to interpret and view SAR data for that specific application.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included on the webpage: 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Qualitative Browse Variables </a:t>
            </a:r>
            <a:r>
              <a:rPr lang="en" sz="17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(How does the user know there is something in the image related to this purpose *before* they develop/implement any algorithms?)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Wavelength(s)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Products </a:t>
            </a:r>
            <a:r>
              <a:rPr lang="en" sz="17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(polarization, InSAR, coherence, etc.)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Relevant Sensors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to View </a:t>
            </a:r>
            <a:r>
              <a:rPr lang="en" sz="17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(RGB combo/gray scale)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Interpretation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p75"/>
          <p:cNvGraphicFramePr/>
          <p:nvPr/>
        </p:nvGraphicFramePr>
        <p:xfrm>
          <a:off x="269421" y="17723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{932A6BDF-EFE1-4342-9A83-6B4F00A7CE44}</a:tableStyleId>
              </a:tblPr>
              <a:tblGrid>
                <a:gridCol w="306250"/>
                <a:gridCol w="1524125"/>
                <a:gridCol w="2244400"/>
                <a:gridCol w="2244400"/>
              </a:tblGrid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SAR Application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UAVSAR Example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Help 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Fire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 Tuna Fire in the Verdugo Mountains, Thomas Fire Coherence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Forest Disturbance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Amazon Gold Mining, Napa Valley Deforestation, Mammoth Tree Die Off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Biomass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Station Fire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00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287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Sea Ice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Beaufort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Surface Water Extent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Panama Canal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Inundation Temporal Dynamics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Hurricane Florence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Landslide Scar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Thomas Fire’s Montecito Debris Flows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Urban Areas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Munich, Quebec, San Diego, New Orleans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Oil Spill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Gulf Coast, North Sea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Soil Moisture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00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SMAPVEX Canada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00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30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Crop Classification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Central Valley-San Joaquin Time Series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Wetland Delineation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en" sz="8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Balona Wetland, Marsh Island, Fay Slough Wildlife Area, Sierpe Mangroves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>
                    <a:solidFill>
                      <a:srgbClr val="D8E2F3"/>
                    </a:solidFill>
                  </a:tcPr>
                </a:tc>
              </a:tr>
            </a:tbl>
          </a:graphicData>
        </a:graphic>
      </p:graphicFrame>
      <p:sp>
        <p:nvSpPr>
          <p:cNvPr id="483" name="Google Shape;483;p75"/>
          <p:cNvSpPr/>
          <p:nvPr/>
        </p:nvSpPr>
        <p:spPr>
          <a:xfrm>
            <a:off x="269421" y="4274856"/>
            <a:ext cx="4572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https://docs.google.com/spreadsheets/d/1maIwaa0ebyg2Kx8cFDtL_JGIoV_pOgXUIyYO_X8LxEY/edit?usp=sharing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484" name="Google Shape;484;p75"/>
          <p:cNvSpPr txBox="1"/>
          <p:nvPr/>
        </p:nvSpPr>
        <p:spPr>
          <a:xfrm>
            <a:off x="6588578" y="177233"/>
            <a:ext cx="2555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Draft Complete – Needs Review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Need Some Help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Need More Help </a:t>
            </a:r>
            <a:endParaRPr sz="11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63" y="0"/>
            <a:ext cx="508130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6"/>
          <p:cNvSpPr txBox="1"/>
          <p:nvPr>
            <p:ph type="title"/>
          </p:nvPr>
        </p:nvSpPr>
        <p:spPr>
          <a:xfrm>
            <a:off x="5276399" y="40343"/>
            <a:ext cx="4962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Template Layout</a:t>
            </a:r>
            <a:endParaRPr/>
          </a:p>
        </p:txBody>
      </p:sp>
      <p:sp>
        <p:nvSpPr>
          <p:cNvPr id="492" name="Google Shape;492;p76"/>
          <p:cNvSpPr txBox="1"/>
          <p:nvPr/>
        </p:nvSpPr>
        <p:spPr>
          <a:xfrm>
            <a:off x="5381549" y="626694"/>
            <a:ext cx="2682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the application. </a:t>
            </a:r>
            <a:endParaRPr sz="1100"/>
          </a:p>
        </p:txBody>
      </p:sp>
      <p:sp>
        <p:nvSpPr>
          <p:cNvPr id="493" name="Google Shape;493;p76"/>
          <p:cNvSpPr txBox="1"/>
          <p:nvPr/>
        </p:nvSpPr>
        <p:spPr>
          <a:xfrm>
            <a:off x="5381549" y="1598644"/>
            <a:ext cx="35193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a SAR example and describe how to interpret and display. Here I can include different code cells to fill in depending on desired visualization.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Visualizations could include: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maps/graphs, histograms, etc. of different data products</a:t>
            </a:r>
            <a:endParaRPr sz="1100"/>
          </a:p>
        </p:txBody>
      </p:sp>
      <p:sp>
        <p:nvSpPr>
          <p:cNvPr id="494" name="Google Shape;494;p76"/>
          <p:cNvSpPr txBox="1"/>
          <p:nvPr/>
        </p:nvSpPr>
        <p:spPr>
          <a:xfrm>
            <a:off x="5375827" y="3152707"/>
            <a:ext cx="3751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another example or elaborate on another method/visualization</a:t>
            </a:r>
            <a:endParaRPr sz="1100"/>
          </a:p>
        </p:txBody>
      </p:sp>
      <p:cxnSp>
        <p:nvCxnSpPr>
          <p:cNvPr id="495" name="Google Shape;495;p76"/>
          <p:cNvCxnSpPr/>
          <p:nvPr/>
        </p:nvCxnSpPr>
        <p:spPr>
          <a:xfrm>
            <a:off x="0" y="152151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6" name="Google Shape;496;p76"/>
          <p:cNvCxnSpPr/>
          <p:nvPr/>
        </p:nvCxnSpPr>
        <p:spPr>
          <a:xfrm flipH="1" rot="10800000">
            <a:off x="0" y="3117871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7" name="Google Shape;497;p76"/>
          <p:cNvCxnSpPr/>
          <p:nvPr/>
        </p:nvCxnSpPr>
        <p:spPr>
          <a:xfrm flipH="1" rot="10800000">
            <a:off x="34163" y="3567303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8" name="Google Shape;498;p76"/>
          <p:cNvSpPr txBox="1"/>
          <p:nvPr/>
        </p:nvSpPr>
        <p:spPr>
          <a:xfrm>
            <a:off x="5403166" y="3664804"/>
            <a:ext cx="3380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4: 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links to relevant tutorials and resources. List references.</a:t>
            </a:r>
            <a:endParaRPr sz="11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7"/>
          <p:cNvSpPr txBox="1"/>
          <p:nvPr>
            <p:ph type="title"/>
          </p:nvPr>
        </p:nvSpPr>
        <p:spPr>
          <a:xfrm>
            <a:off x="4182035" y="40343"/>
            <a:ext cx="4962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Example Layout</a:t>
            </a:r>
            <a:endParaRPr/>
          </a:p>
        </p:txBody>
      </p:sp>
      <p:pic>
        <p:nvPicPr>
          <p:cNvPr id="505" name="Google Shape;505;p77"/>
          <p:cNvPicPr preferRelativeResize="0"/>
          <p:nvPr/>
        </p:nvPicPr>
        <p:blipFill rotWithShape="1">
          <a:blip r:embed="rId3">
            <a:alphaModFix/>
          </a:blip>
          <a:srcRect b="34925" l="0" r="0" t="0"/>
          <a:stretch/>
        </p:blipFill>
        <p:spPr>
          <a:xfrm>
            <a:off x="991522" y="171451"/>
            <a:ext cx="2802604" cy="160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208" y="1740388"/>
            <a:ext cx="2802605" cy="200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7"/>
          <p:cNvPicPr preferRelativeResize="0"/>
          <p:nvPr/>
        </p:nvPicPr>
        <p:blipFill rotWithShape="1">
          <a:blip r:embed="rId5">
            <a:alphaModFix/>
          </a:blip>
          <a:srcRect b="603" l="3853" r="7962" t="38435"/>
          <a:stretch/>
        </p:blipFill>
        <p:spPr>
          <a:xfrm>
            <a:off x="991522" y="4035979"/>
            <a:ext cx="2684744" cy="1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7"/>
          <p:cNvPicPr preferRelativeResize="0"/>
          <p:nvPr/>
        </p:nvPicPr>
        <p:blipFill rotWithShape="1">
          <a:blip r:embed="rId5">
            <a:alphaModFix/>
          </a:blip>
          <a:srcRect b="81908" l="3853" r="7962" t="-288"/>
          <a:stretch/>
        </p:blipFill>
        <p:spPr>
          <a:xfrm>
            <a:off x="1010638" y="3723335"/>
            <a:ext cx="2684744" cy="312643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7"/>
          <p:cNvSpPr txBox="1"/>
          <p:nvPr/>
        </p:nvSpPr>
        <p:spPr>
          <a:xfrm>
            <a:off x="4308802" y="632393"/>
            <a:ext cx="2682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the application. Provide links to relevant tutorials and resources.</a:t>
            </a:r>
            <a:endParaRPr sz="1100"/>
          </a:p>
        </p:txBody>
      </p:sp>
      <p:sp>
        <p:nvSpPr>
          <p:cNvPr id="510" name="Google Shape;510;p77"/>
          <p:cNvSpPr txBox="1"/>
          <p:nvPr/>
        </p:nvSpPr>
        <p:spPr>
          <a:xfrm>
            <a:off x="4308802" y="1999301"/>
            <a:ext cx="27042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a SAR example and describe how to interpret and display. This shows an interactive map of UAVSAR acquistions during and post Hurricane Florence flooding.</a:t>
            </a:r>
            <a:endParaRPr sz="1100"/>
          </a:p>
        </p:txBody>
      </p:sp>
      <p:sp>
        <p:nvSpPr>
          <p:cNvPr id="511" name="Google Shape;511;p77"/>
          <p:cNvSpPr txBox="1"/>
          <p:nvPr/>
        </p:nvSpPr>
        <p:spPr>
          <a:xfrm>
            <a:off x="4308802" y="3815964"/>
            <a:ext cx="2802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Elaborate on the  example. For this flooding example, a time series slideshow of the RGB images over a subset of the image.</a:t>
            </a:r>
            <a:endParaRPr sz="1100"/>
          </a:p>
        </p:txBody>
      </p:sp>
      <p:cxnSp>
        <p:nvCxnSpPr>
          <p:cNvPr id="512" name="Google Shape;512;p77"/>
          <p:cNvCxnSpPr/>
          <p:nvPr/>
        </p:nvCxnSpPr>
        <p:spPr>
          <a:xfrm>
            <a:off x="0" y="174038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p77"/>
          <p:cNvCxnSpPr/>
          <p:nvPr/>
        </p:nvCxnSpPr>
        <p:spPr>
          <a:xfrm flipH="1" rot="10800000">
            <a:off x="0" y="3723420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8"/>
          <p:cNvSpPr txBox="1"/>
          <p:nvPr/>
        </p:nvSpPr>
        <p:spPr>
          <a:xfrm>
            <a:off x="566531" y="1063487"/>
            <a:ext cx="17292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Jupyter Notebook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open-source web application that allows you to create and share documents that contain live code, equations, visualizations and narrative text. Run locally.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78"/>
          <p:cNvSpPr txBox="1"/>
          <p:nvPr/>
        </p:nvSpPr>
        <p:spPr>
          <a:xfrm>
            <a:off x="2912166" y="1078397"/>
            <a:ext cx="14214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Voila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 that runs the Jupyter Notebook’s code, collects the outputs, and converts to HTML.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520" name="Google Shape;520;p78"/>
          <p:cNvSpPr txBox="1"/>
          <p:nvPr/>
        </p:nvSpPr>
        <p:spPr>
          <a:xfrm>
            <a:off x="4810539" y="1058518"/>
            <a:ext cx="19383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Deploy on Website?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deploy Voila’s output on the UAVSAR website?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Hosting on UAVSAR Website</a:t>
            </a:r>
            <a:endParaRPr/>
          </a:p>
        </p:txBody>
      </p:sp>
      <p:sp>
        <p:nvSpPr>
          <p:cNvPr id="527" name="Google Shape;527;p7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Test installed the python packages for my user account on trfic (jupyter notebook, ipyleaflet, ipywidgets, voila etc.)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Uploaded Jupyter Notebook files to trfic and ran them through Voila to generate HTML pages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Can these be publically deployed? From Voila documentation, deploying on a private server: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https://voila.readthedocs.io/en/stable/deploy.html</a:t>
            </a:r>
            <a:endParaRPr u="sng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According to internet, Voila can be deployed through trfic’s setup (Apache and CentOs7). Would need to convert nginx instructions to Apache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JPL Github</a:t>
            </a:r>
            <a:endParaRPr/>
          </a:p>
        </p:txBody>
      </p:sp>
      <p:sp>
        <p:nvSpPr>
          <p:cNvPr id="533" name="Google Shape;533;p80"/>
          <p:cNvSpPr txBox="1"/>
          <p:nvPr>
            <p:ph idx="1" type="body"/>
          </p:nvPr>
        </p:nvSpPr>
        <p:spPr>
          <a:xfrm>
            <a:off x="628650" y="106110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https://github.jpl.nasa.gov/nspinto/rgb_fun/tree/master</a:t>
            </a:r>
            <a:endParaRPr u="sng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Char char="●"/>
            </a:pPr>
            <a:r>
              <a:rPr lang="en"/>
              <a:t>On “Development” Branch, folder with different applications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1"/>
          <p:cNvSpPr txBox="1"/>
          <p:nvPr>
            <p:ph type="title"/>
          </p:nvPr>
        </p:nvSpPr>
        <p:spPr>
          <a:xfrm>
            <a:off x="4748566" y="43500"/>
            <a:ext cx="4395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Flood Change Detection</a:t>
            </a:r>
            <a:endParaRPr/>
          </a:p>
        </p:txBody>
      </p:sp>
      <p:pic>
        <p:nvPicPr>
          <p:cNvPr id="540" name="Google Shape;540;p81"/>
          <p:cNvPicPr preferRelativeResize="0"/>
          <p:nvPr/>
        </p:nvPicPr>
        <p:blipFill rotWithShape="1">
          <a:blip r:embed="rId3">
            <a:alphaModFix/>
          </a:blip>
          <a:srcRect b="603" l="3853" r="7962" t="38435"/>
          <a:stretch/>
        </p:blipFill>
        <p:spPr>
          <a:xfrm>
            <a:off x="37366" y="4035979"/>
            <a:ext cx="2684744" cy="10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81"/>
          <p:cNvPicPr preferRelativeResize="0"/>
          <p:nvPr/>
        </p:nvPicPr>
        <p:blipFill rotWithShape="1">
          <a:blip r:embed="rId3">
            <a:alphaModFix/>
          </a:blip>
          <a:srcRect b="81908" l="3853" r="7962" t="-288"/>
          <a:stretch/>
        </p:blipFill>
        <p:spPr>
          <a:xfrm>
            <a:off x="56480" y="3685522"/>
            <a:ext cx="3009466" cy="35045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81"/>
          <p:cNvSpPr txBox="1"/>
          <p:nvPr/>
        </p:nvSpPr>
        <p:spPr>
          <a:xfrm>
            <a:off x="6228795" y="858815"/>
            <a:ext cx="2682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Flood Application</a:t>
            </a:r>
            <a:endParaRPr sz="1100"/>
          </a:p>
        </p:txBody>
      </p:sp>
      <p:sp>
        <p:nvSpPr>
          <p:cNvPr id="543" name="Google Shape;543;p81"/>
          <p:cNvSpPr txBox="1"/>
          <p:nvPr/>
        </p:nvSpPr>
        <p:spPr>
          <a:xfrm>
            <a:off x="6228795" y="2098838"/>
            <a:ext cx="2704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Hurricane Florence Example with site pictures. Interactive map comparing RGB during and Post flooding in North Carolina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81"/>
          <p:cNvSpPr txBox="1"/>
          <p:nvPr/>
        </p:nvSpPr>
        <p:spPr>
          <a:xfrm>
            <a:off x="6207178" y="3726488"/>
            <a:ext cx="29319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Elaborate on the  example. For this flooding example, show a time series slideshow of the RGB images over a subset of the image. Also, coherence?</a:t>
            </a:r>
            <a:endParaRPr sz="1100"/>
          </a:p>
        </p:txBody>
      </p:sp>
      <p:cxnSp>
        <p:nvCxnSpPr>
          <p:cNvPr id="545" name="Google Shape;545;p81"/>
          <p:cNvCxnSpPr/>
          <p:nvPr/>
        </p:nvCxnSpPr>
        <p:spPr>
          <a:xfrm>
            <a:off x="0" y="1889474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6" name="Google Shape;546;p81"/>
          <p:cNvCxnSpPr/>
          <p:nvPr/>
        </p:nvCxnSpPr>
        <p:spPr>
          <a:xfrm flipH="1" rot="10800000">
            <a:off x="0" y="3624030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7" name="Google Shape;547;p81"/>
          <p:cNvSpPr/>
          <p:nvPr/>
        </p:nvSpPr>
        <p:spPr>
          <a:xfrm>
            <a:off x="3523663" y="4890438"/>
            <a:ext cx="5691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Flood: </a:t>
            </a:r>
            <a:r>
              <a:rPr lang="en" sz="11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https://nisarquickloooks.herokuapp.com/voila/render/Flooding/Flood_Example.ipynb</a:t>
            </a:r>
            <a:endParaRPr b="0" i="0" sz="11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81"/>
          <p:cNvPicPr preferRelativeResize="0"/>
          <p:nvPr/>
        </p:nvPicPr>
        <p:blipFill rotWithShape="1">
          <a:blip r:embed="rId5">
            <a:alphaModFix/>
          </a:blip>
          <a:srcRect b="54820" l="0" r="0" t="4256"/>
          <a:stretch/>
        </p:blipFill>
        <p:spPr>
          <a:xfrm>
            <a:off x="2351" y="2045797"/>
            <a:ext cx="3376952" cy="133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1"/>
          <p:cNvPicPr preferRelativeResize="0"/>
          <p:nvPr/>
        </p:nvPicPr>
        <p:blipFill rotWithShape="1">
          <a:blip r:embed="rId5">
            <a:alphaModFix/>
          </a:blip>
          <a:srcRect b="449" l="0" r="0" t="47229"/>
          <a:stretch/>
        </p:blipFill>
        <p:spPr>
          <a:xfrm>
            <a:off x="3292199" y="2078269"/>
            <a:ext cx="2914979" cy="146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792"/>
            <a:ext cx="3256962" cy="1846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2"/>
          <p:cNvSpPr txBox="1"/>
          <p:nvPr>
            <p:ph type="title"/>
          </p:nvPr>
        </p:nvSpPr>
        <p:spPr>
          <a:xfrm>
            <a:off x="6340063" y="71212"/>
            <a:ext cx="2755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Fire Example</a:t>
            </a:r>
            <a:endParaRPr/>
          </a:p>
        </p:txBody>
      </p:sp>
      <p:sp>
        <p:nvSpPr>
          <p:cNvPr id="557" name="Google Shape;557;p82"/>
          <p:cNvSpPr txBox="1"/>
          <p:nvPr/>
        </p:nvSpPr>
        <p:spPr>
          <a:xfrm>
            <a:off x="6340063" y="753924"/>
            <a:ext cx="2682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Fire Application</a:t>
            </a:r>
            <a:endParaRPr sz="1100"/>
          </a:p>
        </p:txBody>
      </p:sp>
      <p:sp>
        <p:nvSpPr>
          <p:cNvPr id="558" name="Google Shape;558;p82"/>
          <p:cNvSpPr txBox="1"/>
          <p:nvPr/>
        </p:nvSpPr>
        <p:spPr>
          <a:xfrm>
            <a:off x="6340063" y="2064113"/>
            <a:ext cx="2704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La Tuna Fire Example with site pictures.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map Pre/Post Fire</a:t>
            </a:r>
            <a:endParaRPr sz="1100"/>
          </a:p>
        </p:txBody>
      </p:sp>
      <p:sp>
        <p:nvSpPr>
          <p:cNvPr id="559" name="Google Shape;559;p82"/>
          <p:cNvSpPr txBox="1"/>
          <p:nvPr/>
        </p:nvSpPr>
        <p:spPr>
          <a:xfrm>
            <a:off x="6341393" y="3698020"/>
            <a:ext cx="2802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at Thomas Fire as an example of using coherence to look at fire extent</a:t>
            </a:r>
            <a:endParaRPr sz="1100"/>
          </a:p>
        </p:txBody>
      </p:sp>
      <p:cxnSp>
        <p:nvCxnSpPr>
          <p:cNvPr id="560" name="Google Shape;560;p82"/>
          <p:cNvCxnSpPr/>
          <p:nvPr/>
        </p:nvCxnSpPr>
        <p:spPr>
          <a:xfrm>
            <a:off x="0" y="1660876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1" name="Google Shape;561;p82"/>
          <p:cNvCxnSpPr/>
          <p:nvPr/>
        </p:nvCxnSpPr>
        <p:spPr>
          <a:xfrm flipH="1" rot="10800000">
            <a:off x="0" y="3335795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2" name="Google Shape;562;p82"/>
          <p:cNvSpPr/>
          <p:nvPr/>
        </p:nvSpPr>
        <p:spPr>
          <a:xfrm>
            <a:off x="3523663" y="4890438"/>
            <a:ext cx="56910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Flood: </a:t>
            </a:r>
            <a:r>
              <a:rPr lang="en" sz="11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https://nisarquickloooks.herokuapp.com/voila/render/Flooding/Flood_Example.ipynb</a:t>
            </a:r>
            <a:endParaRPr b="0" i="0" sz="11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82"/>
          <p:cNvPicPr preferRelativeResize="0"/>
          <p:nvPr/>
        </p:nvPicPr>
        <p:blipFill rotWithShape="1">
          <a:blip r:embed="rId4">
            <a:alphaModFix/>
          </a:blip>
          <a:srcRect b="45811" l="0" r="0" t="0"/>
          <a:stretch/>
        </p:blipFill>
        <p:spPr>
          <a:xfrm>
            <a:off x="121249" y="59991"/>
            <a:ext cx="3727540" cy="1458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82"/>
          <p:cNvPicPr preferRelativeResize="0"/>
          <p:nvPr/>
        </p:nvPicPr>
        <p:blipFill rotWithShape="1">
          <a:blip r:embed="rId5">
            <a:alphaModFix/>
          </a:blip>
          <a:srcRect b="12846" l="0" r="0" t="0"/>
          <a:stretch/>
        </p:blipFill>
        <p:spPr>
          <a:xfrm>
            <a:off x="75421" y="1748942"/>
            <a:ext cx="2980507" cy="157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8782" y="2038100"/>
            <a:ext cx="2976168" cy="126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82"/>
          <p:cNvPicPr preferRelativeResize="0"/>
          <p:nvPr/>
        </p:nvPicPr>
        <p:blipFill rotWithShape="1">
          <a:blip r:embed="rId7">
            <a:alphaModFix/>
          </a:blip>
          <a:srcRect b="71390" l="0" r="0" t="0"/>
          <a:stretch/>
        </p:blipFill>
        <p:spPr>
          <a:xfrm>
            <a:off x="35474" y="3467500"/>
            <a:ext cx="3899089" cy="76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82"/>
          <p:cNvPicPr preferRelativeResize="0"/>
          <p:nvPr/>
        </p:nvPicPr>
        <p:blipFill rotWithShape="1">
          <a:blip r:embed="rId7">
            <a:alphaModFix/>
          </a:blip>
          <a:srcRect b="0" l="0" r="20534" t="28238"/>
          <a:stretch/>
        </p:blipFill>
        <p:spPr>
          <a:xfrm>
            <a:off x="3885224" y="3411391"/>
            <a:ext cx="2259726" cy="139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2"/>
          <p:cNvPicPr preferRelativeResize="0"/>
          <p:nvPr/>
        </p:nvPicPr>
        <p:blipFill rotWithShape="1">
          <a:blip r:embed="rId5">
            <a:alphaModFix/>
          </a:blip>
          <a:srcRect b="-825" l="0" r="0" t="85256"/>
          <a:stretch/>
        </p:blipFill>
        <p:spPr>
          <a:xfrm>
            <a:off x="3168782" y="1862433"/>
            <a:ext cx="2980507" cy="28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03/10/21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3"/>
          <p:cNvSpPr txBox="1"/>
          <p:nvPr>
            <p:ph type="title"/>
          </p:nvPr>
        </p:nvSpPr>
        <p:spPr>
          <a:xfrm>
            <a:off x="5752418" y="44669"/>
            <a:ext cx="4962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Forest Disturbance</a:t>
            </a:r>
            <a:endParaRPr/>
          </a:p>
        </p:txBody>
      </p:sp>
      <p:sp>
        <p:nvSpPr>
          <p:cNvPr id="575" name="Google Shape;575;p83"/>
          <p:cNvSpPr txBox="1"/>
          <p:nvPr/>
        </p:nvSpPr>
        <p:spPr>
          <a:xfrm>
            <a:off x="6217116" y="632393"/>
            <a:ext cx="2682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Forest Disturbance Application</a:t>
            </a:r>
            <a:endParaRPr sz="1100"/>
          </a:p>
        </p:txBody>
      </p:sp>
      <p:sp>
        <p:nvSpPr>
          <p:cNvPr id="576" name="Google Shape;576;p83"/>
          <p:cNvSpPr txBox="1"/>
          <p:nvPr/>
        </p:nvSpPr>
        <p:spPr>
          <a:xfrm>
            <a:off x="6217116" y="1999301"/>
            <a:ext cx="2704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Amazon Gold Mining Example. Includes example pictures and UAVSAR RGB map.</a:t>
            </a:r>
            <a:endParaRPr sz="1100"/>
          </a:p>
        </p:txBody>
      </p:sp>
      <p:sp>
        <p:nvSpPr>
          <p:cNvPr id="577" name="Google Shape;577;p83"/>
          <p:cNvSpPr txBox="1"/>
          <p:nvPr/>
        </p:nvSpPr>
        <p:spPr>
          <a:xfrm>
            <a:off x="6217116" y="3815964"/>
            <a:ext cx="280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sz="1100"/>
          </a:p>
        </p:txBody>
      </p:sp>
      <p:cxnSp>
        <p:nvCxnSpPr>
          <p:cNvPr id="578" name="Google Shape;578;p83"/>
          <p:cNvCxnSpPr/>
          <p:nvPr/>
        </p:nvCxnSpPr>
        <p:spPr>
          <a:xfrm>
            <a:off x="0" y="174038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9" name="Google Shape;57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669"/>
            <a:ext cx="3106760" cy="169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4175" y="2299440"/>
            <a:ext cx="1394663" cy="953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14" y="2293519"/>
            <a:ext cx="1394661" cy="96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5841" y="1789053"/>
            <a:ext cx="3172316" cy="177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62" y="1805399"/>
            <a:ext cx="2673628" cy="50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83"/>
          <p:cNvCxnSpPr/>
          <p:nvPr/>
        </p:nvCxnSpPr>
        <p:spPr>
          <a:xfrm>
            <a:off x="0" y="365367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4"/>
          <p:cNvSpPr txBox="1"/>
          <p:nvPr>
            <p:ph type="title"/>
          </p:nvPr>
        </p:nvSpPr>
        <p:spPr>
          <a:xfrm>
            <a:off x="6157482" y="45565"/>
            <a:ext cx="2872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Land Cover</a:t>
            </a:r>
            <a:endParaRPr/>
          </a:p>
        </p:txBody>
      </p:sp>
      <p:sp>
        <p:nvSpPr>
          <p:cNvPr id="591" name="Google Shape;591;p84"/>
          <p:cNvSpPr txBox="1"/>
          <p:nvPr/>
        </p:nvSpPr>
        <p:spPr>
          <a:xfrm>
            <a:off x="6157482" y="632393"/>
            <a:ext cx="2682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Urban vs Non-Urban Land Cover Applications</a:t>
            </a:r>
            <a:endParaRPr sz="1100"/>
          </a:p>
        </p:txBody>
      </p:sp>
      <p:sp>
        <p:nvSpPr>
          <p:cNvPr id="592" name="Google Shape;592;p84"/>
          <p:cNvSpPr txBox="1"/>
          <p:nvPr/>
        </p:nvSpPr>
        <p:spPr>
          <a:xfrm>
            <a:off x="6157482" y="1999301"/>
            <a:ext cx="2704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Amazon Gold Mining Example. Includes example pictures and UAVSAR RGB map. Good UAVSAR examples also over Quebec, San Diego, New Orleans etc.</a:t>
            </a:r>
            <a:endParaRPr sz="1100"/>
          </a:p>
        </p:txBody>
      </p:sp>
      <p:sp>
        <p:nvSpPr>
          <p:cNvPr id="593" name="Google Shape;593;p84"/>
          <p:cNvSpPr txBox="1"/>
          <p:nvPr/>
        </p:nvSpPr>
        <p:spPr>
          <a:xfrm>
            <a:off x="6157482" y="3815964"/>
            <a:ext cx="280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sz="1100"/>
          </a:p>
        </p:txBody>
      </p:sp>
      <p:cxnSp>
        <p:nvCxnSpPr>
          <p:cNvPr id="594" name="Google Shape;594;p84"/>
          <p:cNvCxnSpPr/>
          <p:nvPr/>
        </p:nvCxnSpPr>
        <p:spPr>
          <a:xfrm>
            <a:off x="0" y="174038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5" name="Google Shape;595;p84"/>
          <p:cNvCxnSpPr/>
          <p:nvPr/>
        </p:nvCxnSpPr>
        <p:spPr>
          <a:xfrm flipH="1" rot="10800000">
            <a:off x="0" y="3723420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6" name="Google Shape;59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29" y="95261"/>
            <a:ext cx="4157663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29" y="1818060"/>
            <a:ext cx="3371785" cy="123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3698" y="1766469"/>
            <a:ext cx="2520044" cy="174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5"/>
          <p:cNvSpPr txBox="1"/>
          <p:nvPr>
            <p:ph type="title"/>
          </p:nvPr>
        </p:nvSpPr>
        <p:spPr>
          <a:xfrm>
            <a:off x="4430512" y="84520"/>
            <a:ext cx="4962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Open Water Extent</a:t>
            </a:r>
            <a:endParaRPr/>
          </a:p>
        </p:txBody>
      </p:sp>
      <p:sp>
        <p:nvSpPr>
          <p:cNvPr id="605" name="Google Shape;605;p85"/>
          <p:cNvSpPr txBox="1"/>
          <p:nvPr/>
        </p:nvSpPr>
        <p:spPr>
          <a:xfrm>
            <a:off x="4557279" y="632393"/>
            <a:ext cx="26826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Open Water Applications</a:t>
            </a:r>
            <a:endParaRPr sz="1100"/>
          </a:p>
        </p:txBody>
      </p:sp>
      <p:sp>
        <p:nvSpPr>
          <p:cNvPr id="606" name="Google Shape;606;p85"/>
          <p:cNvSpPr txBox="1"/>
          <p:nvPr/>
        </p:nvSpPr>
        <p:spPr>
          <a:xfrm>
            <a:off x="4557279" y="1999301"/>
            <a:ext cx="27042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Open Water Examples. Includes example pictures and UAVSAR RGB map. Good UAVSAR examples also over Yellowstone Lake, Crowley Lake, Peru etc.</a:t>
            </a:r>
            <a:endParaRPr sz="1100"/>
          </a:p>
        </p:txBody>
      </p:sp>
      <p:sp>
        <p:nvSpPr>
          <p:cNvPr id="607" name="Google Shape;607;p85"/>
          <p:cNvSpPr txBox="1"/>
          <p:nvPr/>
        </p:nvSpPr>
        <p:spPr>
          <a:xfrm>
            <a:off x="4557279" y="4781980"/>
            <a:ext cx="280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TBD</a:t>
            </a:r>
            <a:endParaRPr sz="1100"/>
          </a:p>
        </p:txBody>
      </p:sp>
      <p:cxnSp>
        <p:nvCxnSpPr>
          <p:cNvPr id="608" name="Google Shape;608;p85"/>
          <p:cNvCxnSpPr/>
          <p:nvPr/>
        </p:nvCxnSpPr>
        <p:spPr>
          <a:xfrm>
            <a:off x="0" y="174038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9" name="Google Shape;609;p85"/>
          <p:cNvCxnSpPr/>
          <p:nvPr/>
        </p:nvCxnSpPr>
        <p:spPr>
          <a:xfrm flipH="1" rot="10800000">
            <a:off x="0" y="4717333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0" name="Google Shape;61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78869"/>
            <a:ext cx="4430496" cy="159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5"/>
          <p:cNvPicPr preferRelativeResize="0"/>
          <p:nvPr/>
        </p:nvPicPr>
        <p:blipFill rotWithShape="1">
          <a:blip r:embed="rId4">
            <a:alphaModFix/>
          </a:blip>
          <a:srcRect b="69215" l="0" r="0" t="0"/>
          <a:stretch/>
        </p:blipFill>
        <p:spPr>
          <a:xfrm>
            <a:off x="105791" y="1799588"/>
            <a:ext cx="3553250" cy="96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5"/>
          <p:cNvPicPr preferRelativeResize="0"/>
          <p:nvPr/>
        </p:nvPicPr>
        <p:blipFill rotWithShape="1">
          <a:blip r:embed="rId4">
            <a:alphaModFix/>
          </a:blip>
          <a:srcRect b="0" l="0" r="0" t="33739"/>
          <a:stretch/>
        </p:blipFill>
        <p:spPr>
          <a:xfrm>
            <a:off x="105791" y="2755757"/>
            <a:ext cx="3214106" cy="1877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6"/>
          <p:cNvSpPr txBox="1"/>
          <p:nvPr>
            <p:ph type="title"/>
          </p:nvPr>
        </p:nvSpPr>
        <p:spPr>
          <a:xfrm>
            <a:off x="6068028" y="84520"/>
            <a:ext cx="3075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Inundation </a:t>
            </a:r>
            <a:endParaRPr/>
          </a:p>
        </p:txBody>
      </p:sp>
      <p:sp>
        <p:nvSpPr>
          <p:cNvPr id="619" name="Google Shape;619;p86"/>
          <p:cNvSpPr txBox="1"/>
          <p:nvPr/>
        </p:nvSpPr>
        <p:spPr>
          <a:xfrm>
            <a:off x="6217115" y="1100523"/>
            <a:ext cx="2682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1: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general processing and visualization guidelines for Inundation</a:t>
            </a:r>
            <a:endParaRPr sz="1100"/>
          </a:p>
        </p:txBody>
      </p:sp>
      <p:sp>
        <p:nvSpPr>
          <p:cNvPr id="620" name="Google Shape;620;p86"/>
          <p:cNvSpPr txBox="1"/>
          <p:nvPr/>
        </p:nvSpPr>
        <p:spPr>
          <a:xfrm>
            <a:off x="6217115" y="2784493"/>
            <a:ext cx="27042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2: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 Inundation Examples. Includes example pictures and UAVSAR RGB map. RGB UAVSAR examples also over Balona Wetland, Fay Slough Wildlife Area, Costa Rice Mangroves, etc.</a:t>
            </a:r>
            <a:endParaRPr sz="1100"/>
          </a:p>
        </p:txBody>
      </p:sp>
      <p:sp>
        <p:nvSpPr>
          <p:cNvPr id="621" name="Google Shape;621;p86"/>
          <p:cNvSpPr txBox="1"/>
          <p:nvPr/>
        </p:nvSpPr>
        <p:spPr>
          <a:xfrm>
            <a:off x="6231775" y="4560706"/>
            <a:ext cx="2802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Section 3: TBD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Google Shape;622;p86"/>
          <p:cNvCxnSpPr/>
          <p:nvPr/>
        </p:nvCxnSpPr>
        <p:spPr>
          <a:xfrm>
            <a:off x="9939" y="2515641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3" name="Google Shape;623;p86"/>
          <p:cNvCxnSpPr/>
          <p:nvPr/>
        </p:nvCxnSpPr>
        <p:spPr>
          <a:xfrm flipH="1" rot="10800000">
            <a:off x="0" y="4498673"/>
            <a:ext cx="9144000" cy="25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4" name="Google Shape;62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9" y="84520"/>
            <a:ext cx="3511828" cy="240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1800" y="2564257"/>
            <a:ext cx="3075315" cy="184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031" y="2604788"/>
            <a:ext cx="3022224" cy="11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3/10 Meeting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7465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/>
              <a:t>Fire Notebook Example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/>
              <a:t>“To Do’s” for other 12 disciplines</a:t>
            </a:r>
            <a:endParaRPr/>
          </a:p>
          <a:p>
            <a:pPr indent="-374650" lvl="0" marL="3810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AutoNum type="arabicPeriod"/>
            </a:pPr>
            <a:r>
              <a:rPr lang="en"/>
              <a:t>Accessing / Sharing the Jupyter Notebooks 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50196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To Do: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50196" y="780645"/>
            <a:ext cx="8165400" cy="4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7500" lnSpcReduction="20000"/>
          </a:bodyPr>
          <a:lstStyle/>
          <a:p>
            <a:pPr indent="-368141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AutoNum type="arabicPeriod"/>
            </a:pPr>
            <a:r>
              <a:rPr lang="en"/>
              <a:t>Biomass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Generate HV/HV ratios over Station Fire recovery 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Radar Vegetation Index (RVI) over Station Fire</a:t>
            </a:r>
            <a:endParaRPr/>
          </a:p>
          <a:p>
            <a:pPr indent="-368141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AutoNum type="arabicPeriod"/>
            </a:pPr>
            <a:r>
              <a:rPr lang="en"/>
              <a:t>Crop Classification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Read in HV backscatter and plot HV backscatter time series</a:t>
            </a:r>
            <a:endParaRPr/>
          </a:p>
          <a:p>
            <a:pPr indent="-368141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AutoNum type="arabicPeriod"/>
            </a:pPr>
            <a:r>
              <a:rPr lang="en"/>
              <a:t>Flood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Read in Hurricane Florence Coherence Image 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Compare Coherence and Pauli RGBs with Optical Imagery</a:t>
            </a:r>
            <a:endParaRPr/>
          </a:p>
          <a:p>
            <a:pPr indent="-368141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AutoNum type="arabicPeriod"/>
            </a:pPr>
            <a:r>
              <a:rPr lang="en"/>
              <a:t>Forest Disturbance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Read in Napa Valley Coherence Image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Create HV or HH time series Napa Valley</a:t>
            </a:r>
            <a:endParaRPr/>
          </a:p>
          <a:p>
            <a:pPr indent="-368141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AutoNum type="arabicPeriod"/>
            </a:pPr>
            <a:r>
              <a:rPr lang="en"/>
              <a:t>Landslide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Thomas Fire Example or Big Sur Example</a:t>
            </a:r>
            <a:endParaRPr/>
          </a:p>
          <a:p>
            <a:pPr indent="-368141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AutoNum type="arabicPeriod"/>
            </a:pPr>
            <a:r>
              <a:rPr lang="en"/>
              <a:t>Oil Spill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Generate HH/HV backscatter ratio for Gulf Coast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Create slideshow of same-day acquisitions HH/VV Norway Oil Spill</a:t>
            </a:r>
            <a:endParaRPr/>
          </a:p>
          <a:p>
            <a:pPr indent="-368141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AutoNum type="arabicPeriod"/>
            </a:pPr>
            <a:r>
              <a:rPr lang="en"/>
              <a:t>Open Water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Read in HH Panama Subset – convert to decibels, filter, generate histogram of backscatter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dB thresholding for water mask </a:t>
            </a:r>
            <a:endParaRPr/>
          </a:p>
          <a:p>
            <a:pPr indent="-368141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AutoNum type="arabicPeriod"/>
            </a:pPr>
            <a:r>
              <a:rPr lang="en"/>
              <a:t>Sea Ice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Read in subsets of UAVSAR line Intensity images in VV &amp; HH to compare different types of sea ice</a:t>
            </a:r>
            <a:endParaRPr/>
          </a:p>
          <a:p>
            <a:pPr indent="-368141" lvl="0" marL="381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AutoNum type="arabicPeriod"/>
            </a:pPr>
            <a:r>
              <a:rPr lang="en"/>
              <a:t>Soil Moisture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Slideshow of UAVSAR VV Power images over Tonzi Ranch</a:t>
            </a:r>
            <a:endParaRPr/>
          </a:p>
          <a:p>
            <a:pPr indent="-371792" lvl="1" marL="7239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ct val="128571"/>
              <a:buAutoNum type="arabicPeriod"/>
            </a:pPr>
            <a:r>
              <a:rPr lang="en"/>
              <a:t>Insert corresponding AmeriFlux time series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